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66" r:id="rId2"/>
    <p:sldId id="265" r:id="rId3"/>
    <p:sldId id="269" r:id="rId4"/>
    <p:sldId id="270" r:id="rId5"/>
    <p:sldId id="271" r:id="rId6"/>
    <p:sldId id="272" r:id="rId7"/>
    <p:sldId id="273"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5" r:id="rId50"/>
    <p:sldId id="316" r:id="rId51"/>
    <p:sldId id="317" r:id="rId52"/>
    <p:sldId id="318" r:id="rId53"/>
    <p:sldId id="319" r:id="rId54"/>
    <p:sldId id="320" r:id="rId55"/>
    <p:sldId id="321" r:id="rId56"/>
    <p:sldId id="322" r:id="rId57"/>
    <p:sldId id="323" r:id="rId58"/>
    <p:sldId id="324" r:id="rId59"/>
    <p:sldId id="325" r:id="rId60"/>
    <p:sldId id="326" r:id="rId61"/>
    <p:sldId id="327"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268"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56" d="100"/>
          <a:sy n="56" d="100"/>
        </p:scale>
        <p:origin x="66" y="1284"/>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Artificial Intelligence: Search Strategies</a:t>
            </a:r>
          </a:p>
        </p:txBody>
      </p:sp>
      <p:sp>
        <p:nvSpPr>
          <p:cNvPr id="6" name="Subtitle 5"/>
          <p:cNvSpPr>
            <a:spLocks noGrp="1"/>
          </p:cNvSpPr>
          <p:nvPr>
            <p:ph type="subTitle" idx="1"/>
          </p:nvPr>
        </p:nvSpPr>
        <p:spPr/>
        <p:txBody>
          <a:bodyPr/>
          <a:lstStyle/>
          <a:p>
            <a:r>
              <a:rPr lang="en-US" dirty="0"/>
              <a:t>Santosh </a:t>
            </a:r>
            <a:r>
              <a:rPr lang="en-US" dirty="0" smtClean="0"/>
              <a:t>GSK</a:t>
            </a:r>
            <a:endParaRPr lang="en-US" dirty="0"/>
          </a:p>
        </p:txBody>
      </p:sp>
      <p:sp>
        <p:nvSpPr>
          <p:cNvPr id="7" name="Text Placeholder 6"/>
          <p:cNvSpPr>
            <a:spLocks noGrp="1"/>
          </p:cNvSpPr>
          <p:nvPr>
            <p:ph type="body" sz="quarter" idx="14"/>
          </p:nvPr>
        </p:nvSpPr>
        <p:spPr/>
        <p:txBody>
          <a:bodyPr/>
          <a:lstStyle/>
          <a:p>
            <a:r>
              <a:rPr lang="en-US" sz="1600" dirty="0"/>
              <a:t>SENIOR DATA SCIENTIST</a:t>
            </a:r>
          </a:p>
          <a:p>
            <a:r>
              <a:rPr lang="en-US" sz="1600" dirty="0"/>
              <a:t>INDUSTRY EXPERT</a:t>
            </a:r>
          </a:p>
          <a:p>
            <a:r>
              <a:rPr lang="en-US" sz="1600" dirty="0"/>
              <a:t>OFFCAMPUS PROGRAM</a:t>
            </a:r>
          </a:p>
          <a:p>
            <a:endParaRPr lang="en-US"/>
          </a:p>
          <a:p>
            <a:endParaRPr lang="en-US" dirty="0"/>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Agents</a:t>
            </a:r>
            <a:endParaRPr lang="en-IN" dirty="0"/>
          </a:p>
        </p:txBody>
      </p:sp>
      <p:sp>
        <p:nvSpPr>
          <p:cNvPr id="3" name="Text Placeholder 2"/>
          <p:cNvSpPr>
            <a:spLocks noGrp="1"/>
          </p:cNvSpPr>
          <p:nvPr>
            <p:ph type="body" sz="quarter" idx="13"/>
          </p:nvPr>
        </p:nvSpPr>
        <p:spPr/>
        <p:txBody>
          <a:bodyPr>
            <a:noAutofit/>
          </a:bodyPr>
          <a:lstStyle/>
          <a:p>
            <a:r>
              <a:rPr lang="en-US" dirty="0"/>
              <a:t>Unknowns about the Environment</a:t>
            </a:r>
          </a:p>
          <a:p>
            <a:pPr lvl="1"/>
            <a:r>
              <a:rPr lang="en-US" sz="1800" dirty="0"/>
              <a:t>Doesn’t know what state the agent is in</a:t>
            </a:r>
          </a:p>
          <a:p>
            <a:pPr lvl="1"/>
            <a:r>
              <a:rPr lang="en-US" sz="1800" dirty="0"/>
              <a:t>Estimation of number of possible actions</a:t>
            </a:r>
          </a:p>
          <a:p>
            <a:pPr lvl="1"/>
            <a:r>
              <a:rPr lang="en-US" sz="1800" dirty="0"/>
              <a:t>Doesn’t know the value of actions</a:t>
            </a:r>
          </a:p>
          <a:p>
            <a:pPr lvl="1"/>
            <a:r>
              <a:rPr lang="en-US" sz="1800" dirty="0"/>
              <a:t>Doesn’t know the resulting state of actions</a:t>
            </a:r>
          </a:p>
          <a:p>
            <a:endParaRPr lang="en-US" dirty="0"/>
          </a:p>
          <a:p>
            <a:r>
              <a:rPr lang="en-US" dirty="0"/>
              <a:t>Assumptions about the Environment</a:t>
            </a:r>
          </a:p>
          <a:p>
            <a:pPr lvl="1"/>
            <a:r>
              <a:rPr lang="en-US" sz="1800" dirty="0"/>
              <a:t>Observable: Agent always knows the current state</a:t>
            </a:r>
          </a:p>
          <a:p>
            <a:pPr lvl="1"/>
            <a:r>
              <a:rPr lang="en-US" sz="1800" dirty="0"/>
              <a:t>Discrete: At any given state, only finitely many actions to choose from</a:t>
            </a:r>
          </a:p>
          <a:p>
            <a:pPr lvl="1"/>
            <a:r>
              <a:rPr lang="en-US" sz="1800" dirty="0"/>
              <a:t>Known: Knows which states are reached by each action</a:t>
            </a:r>
          </a:p>
          <a:p>
            <a:pPr lvl="1"/>
            <a:r>
              <a:rPr lang="en-US" sz="1800" dirty="0"/>
              <a:t>Deterministic: Each action would always have the same resulting state</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2822991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Agents</a:t>
            </a:r>
            <a:endParaRPr lang="en-IN" dirty="0"/>
          </a:p>
        </p:txBody>
      </p:sp>
      <p:sp>
        <p:nvSpPr>
          <p:cNvPr id="3" name="Text Placeholder 2"/>
          <p:cNvSpPr>
            <a:spLocks noGrp="1"/>
          </p:cNvSpPr>
          <p:nvPr>
            <p:ph type="body" sz="quarter" idx="13"/>
          </p:nvPr>
        </p:nvSpPr>
        <p:spPr/>
        <p:txBody>
          <a:bodyPr/>
          <a:lstStyle/>
          <a:p>
            <a:r>
              <a:rPr lang="en-US" dirty="0"/>
              <a:t>Under these assumptions, the solution would be</a:t>
            </a:r>
          </a:p>
          <a:p>
            <a:pPr lvl="1"/>
            <a:r>
              <a:rPr lang="en-US" i="1" dirty="0"/>
              <a:t>A Fixed Sequence of Actions</a:t>
            </a:r>
          </a:p>
          <a:p>
            <a:pPr lvl="1"/>
            <a:endParaRPr lang="en-US" dirty="0"/>
          </a:p>
          <a:p>
            <a:r>
              <a:rPr lang="en-US" b="1" dirty="0"/>
              <a:t>Search</a:t>
            </a:r>
            <a:r>
              <a:rPr lang="en-US" dirty="0"/>
              <a:t>: The process of looking for a fixed sequence of actions that reaches a goal</a:t>
            </a:r>
          </a:p>
          <a:p>
            <a:endParaRPr lang="en-US" dirty="0"/>
          </a:p>
          <a:p>
            <a:r>
              <a:rPr lang="en-US" b="1" dirty="0"/>
              <a:t>Search Algorithm</a:t>
            </a:r>
            <a:r>
              <a:rPr lang="en-US" dirty="0"/>
              <a:t>: Takes problem as input and outputs sequence of actions</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4256629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Agents</a:t>
            </a:r>
            <a:endParaRPr lang="en-IN" dirty="0"/>
          </a:p>
        </p:txBody>
      </p:sp>
      <p:sp>
        <p:nvSpPr>
          <p:cNvPr id="3" name="Text Placeholder 2"/>
          <p:cNvSpPr>
            <a:spLocks noGrp="1"/>
          </p:cNvSpPr>
          <p:nvPr>
            <p:ph type="body" sz="quarter" idx="13"/>
          </p:nvPr>
        </p:nvSpPr>
        <p:spPr/>
        <p:txBody>
          <a:bodyPr/>
          <a:lstStyle/>
          <a:p>
            <a:pPr marL="514350" indent="-514350">
              <a:lnSpc>
                <a:spcPct val="100000"/>
              </a:lnSpc>
              <a:spcBef>
                <a:spcPts val="0"/>
              </a:spcBef>
              <a:buFont typeface="+mj-lt"/>
              <a:buAutoNum type="arabicPeriod"/>
            </a:pPr>
            <a:r>
              <a:rPr lang="en-US" dirty="0"/>
              <a:t>Formulate – Define the problem and its components</a:t>
            </a:r>
          </a:p>
          <a:p>
            <a:pPr marL="514350" indent="-514350">
              <a:lnSpc>
                <a:spcPct val="100000"/>
              </a:lnSpc>
              <a:spcBef>
                <a:spcPts val="0"/>
              </a:spcBef>
              <a:buFont typeface="+mj-lt"/>
              <a:buAutoNum type="arabicPeriod"/>
            </a:pPr>
            <a:r>
              <a:rPr lang="en-US" dirty="0"/>
              <a:t>Search – Solve the problem using search algorithms</a:t>
            </a:r>
          </a:p>
          <a:p>
            <a:pPr marL="514350" indent="-514350">
              <a:lnSpc>
                <a:spcPct val="100000"/>
              </a:lnSpc>
              <a:spcBef>
                <a:spcPts val="0"/>
              </a:spcBef>
              <a:buFont typeface="+mj-lt"/>
              <a:buAutoNum type="arabicPeriod"/>
            </a:pPr>
            <a:r>
              <a:rPr lang="en-US" dirty="0"/>
              <a:t>Execute – Execute the solution of fixed sequence of actions</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14337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Agents – Formulate</a:t>
            </a:r>
            <a:endParaRPr lang="en-IN" dirty="0"/>
          </a:p>
        </p:txBody>
      </p:sp>
      <p:sp>
        <p:nvSpPr>
          <p:cNvPr id="3" name="Text Placeholder 2"/>
          <p:cNvSpPr>
            <a:spLocks noGrp="1"/>
          </p:cNvSpPr>
          <p:nvPr>
            <p:ph type="body" sz="quarter" idx="13"/>
          </p:nvPr>
        </p:nvSpPr>
        <p:spPr/>
        <p:txBody>
          <a:bodyPr>
            <a:noAutofit/>
          </a:bodyPr>
          <a:lstStyle/>
          <a:p>
            <a:r>
              <a:rPr lang="en-US" dirty="0"/>
              <a:t>A problem can be formulated using five components</a:t>
            </a:r>
          </a:p>
          <a:p>
            <a:pPr lvl="1"/>
            <a:r>
              <a:rPr lang="en-US" sz="1800" b="1" dirty="0"/>
              <a:t>Initial State – </a:t>
            </a:r>
            <a:r>
              <a:rPr lang="en-US" sz="1800" dirty="0"/>
              <a:t>The agent’s starting state. E.g., </a:t>
            </a:r>
            <a:r>
              <a:rPr lang="en-US" sz="1800" i="1" dirty="0"/>
              <a:t>In(Arad)</a:t>
            </a:r>
            <a:endParaRPr lang="en-US" sz="1800" dirty="0"/>
          </a:p>
          <a:p>
            <a:pPr lvl="1"/>
            <a:r>
              <a:rPr lang="en-US" sz="1800" b="1" dirty="0"/>
              <a:t>Possible Actions – </a:t>
            </a:r>
            <a:r>
              <a:rPr lang="en-US" sz="1800" dirty="0"/>
              <a:t>Set of applicable actions in a given state. E.g., from the state </a:t>
            </a:r>
            <a:r>
              <a:rPr lang="en-US" sz="1800" i="1" dirty="0"/>
              <a:t>s = In(Arad)</a:t>
            </a:r>
            <a:r>
              <a:rPr lang="en-US" sz="1800" dirty="0"/>
              <a:t>, applicable actions </a:t>
            </a:r>
          </a:p>
          <a:p>
            <a:pPr marL="457200" lvl="1" indent="0">
              <a:buNone/>
            </a:pPr>
            <a:r>
              <a:rPr lang="en-US" sz="1800" i="1" dirty="0"/>
              <a:t>		ACTIONS(s) </a:t>
            </a:r>
            <a:r>
              <a:rPr lang="en-US" sz="1800" i="1" dirty="0">
                <a:sym typeface="Wingdings"/>
              </a:rPr>
              <a:t></a:t>
            </a:r>
            <a:r>
              <a:rPr lang="en-US" sz="1800" dirty="0"/>
              <a:t> </a:t>
            </a:r>
            <a:r>
              <a:rPr lang="en-US" sz="1800" i="1" dirty="0"/>
              <a:t>{Go(Sibiu), Go(Timisoara), Go(</a:t>
            </a:r>
            <a:r>
              <a:rPr lang="en-US" sz="1800" i="1" dirty="0" err="1"/>
              <a:t>Zerind</a:t>
            </a:r>
            <a:r>
              <a:rPr lang="en-US" sz="1800" i="1" dirty="0"/>
              <a:t>)}</a:t>
            </a:r>
          </a:p>
          <a:p>
            <a:pPr lvl="1"/>
            <a:r>
              <a:rPr lang="en-US" sz="1800" b="1" dirty="0"/>
              <a:t>Transition Model –</a:t>
            </a:r>
            <a:r>
              <a:rPr lang="en-US" sz="1800" dirty="0"/>
              <a:t> The resulting state of an action in a given state, modeled as RESULT(s, a)</a:t>
            </a:r>
          </a:p>
          <a:p>
            <a:pPr marL="914400" lvl="2" indent="0">
              <a:buNone/>
            </a:pPr>
            <a:r>
              <a:rPr lang="en-US" sz="1800" dirty="0"/>
              <a:t>	</a:t>
            </a:r>
            <a:r>
              <a:rPr lang="en-US" sz="1800" i="1" dirty="0"/>
              <a:t>RESULT( In(Arad), Go(Sibiu) )  = In(Sibiu)</a:t>
            </a:r>
            <a:r>
              <a:rPr lang="en-US" sz="1800" dirty="0"/>
              <a:t> </a:t>
            </a:r>
          </a:p>
          <a:p>
            <a:pPr lvl="1"/>
            <a:r>
              <a:rPr lang="en-US" sz="1800" b="1" dirty="0"/>
              <a:t>Goal Test –</a:t>
            </a:r>
            <a:r>
              <a:rPr lang="en-US" sz="1800" dirty="0"/>
              <a:t> Determines whether a given state is a goal state.</a:t>
            </a:r>
          </a:p>
          <a:p>
            <a:pPr marL="457200" lvl="1" indent="0">
              <a:buNone/>
            </a:pPr>
            <a:r>
              <a:rPr lang="en-US" sz="1800" dirty="0"/>
              <a:t>		</a:t>
            </a:r>
            <a:r>
              <a:rPr lang="en-US" sz="1800" i="1" dirty="0" err="1"/>
              <a:t>IsGoal</a:t>
            </a:r>
            <a:r>
              <a:rPr lang="en-US" sz="1800" i="1" dirty="0"/>
              <a:t>( In(Bucharest) ) = Yes</a:t>
            </a:r>
          </a:p>
          <a:p>
            <a:pPr lvl="1"/>
            <a:r>
              <a:rPr lang="en-US" sz="1800" b="1" dirty="0"/>
              <a:t>Path Cost –</a:t>
            </a:r>
            <a:r>
              <a:rPr lang="en-US" sz="1800" dirty="0"/>
              <a:t> A function that assigns a numeric cost to each path.  A path is a series of actions. Each action is given a cost depending on the problem.</a:t>
            </a:r>
          </a:p>
          <a:p>
            <a:pPr marL="457200" lvl="1" indent="0">
              <a:buNone/>
            </a:pPr>
            <a:r>
              <a:rPr lang="en-US" sz="1800" dirty="0"/>
              <a:t>		</a:t>
            </a:r>
            <a:r>
              <a:rPr lang="en-US" sz="1800" i="1" dirty="0"/>
              <a:t>cost( In(Arad), go(Sibiu)) = 140 </a:t>
            </a:r>
            <a:r>
              <a:rPr lang="en-US" sz="1800" i="1" dirty="0" err="1"/>
              <a:t>kms</a:t>
            </a:r>
            <a:endParaRPr lang="en-US" sz="1800" i="1"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7127837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Agents – Formulate</a:t>
            </a:r>
            <a:endParaRPr lang="en-IN" dirty="0"/>
          </a:p>
        </p:txBody>
      </p:sp>
      <p:sp>
        <p:nvSpPr>
          <p:cNvPr id="3" name="Text Placeholder 2"/>
          <p:cNvSpPr>
            <a:spLocks noGrp="1"/>
          </p:cNvSpPr>
          <p:nvPr>
            <p:ph type="body" sz="quarter" idx="13"/>
          </p:nvPr>
        </p:nvSpPr>
        <p:spPr/>
        <p:txBody>
          <a:bodyPr>
            <a:noAutofit/>
          </a:bodyPr>
          <a:lstStyle/>
          <a:p>
            <a:r>
              <a:rPr lang="en-US" dirty="0"/>
              <a:t>In the above definition</a:t>
            </a:r>
          </a:p>
          <a:p>
            <a:pPr lvl="1"/>
            <a:r>
              <a:rPr lang="en-US" sz="1800" dirty="0"/>
              <a:t>Many possible states – In(Arad), the agent has many possibilities in real world, e.g., can be in the middle of Arad, near an airport, shopping center, hotel, etc.</a:t>
            </a:r>
          </a:p>
          <a:p>
            <a:pPr lvl="1"/>
            <a:r>
              <a:rPr lang="en-US" sz="1800" dirty="0"/>
              <a:t>Many possible actions – Agent can take several actions while driving from Arad to Sibiu. It can halt at a place, take a detour, turn the radio on.</a:t>
            </a:r>
          </a:p>
          <a:p>
            <a:pPr lvl="1"/>
            <a:r>
              <a:rPr lang="en-US" sz="1800" dirty="0"/>
              <a:t>However, they are irrelevant for finding the solution of path to Bucharest</a:t>
            </a:r>
          </a:p>
          <a:p>
            <a:pPr lvl="1"/>
            <a:r>
              <a:rPr lang="en-US" sz="1800" dirty="0"/>
              <a:t>Hence, can be abstracted</a:t>
            </a:r>
          </a:p>
          <a:p>
            <a:pPr lvl="1"/>
            <a:endParaRPr lang="en-US" sz="1800" dirty="0"/>
          </a:p>
          <a:p>
            <a:r>
              <a:rPr lang="en-US" dirty="0"/>
              <a:t>Abstraction – Process of removing detail from a representation</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000774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Formulate - Examples</a:t>
            </a:r>
            <a:endParaRPr lang="en-IN" dirty="0"/>
          </a:p>
        </p:txBody>
      </p:sp>
      <p:sp>
        <p:nvSpPr>
          <p:cNvPr id="3" name="Text Placeholder 2"/>
          <p:cNvSpPr>
            <a:spLocks noGrp="1"/>
          </p:cNvSpPr>
          <p:nvPr>
            <p:ph type="body" sz="quarter" idx="13"/>
          </p:nvPr>
        </p:nvSpPr>
        <p:spPr/>
        <p:txBody>
          <a:bodyPr/>
          <a:lstStyle/>
          <a:p>
            <a:r>
              <a:rPr lang="en-US" dirty="0"/>
              <a:t>Toy Problems – Intended to illustrate or exercise various problem solving methods. Useful in research for comparing the performance of algorithms</a:t>
            </a:r>
          </a:p>
          <a:p>
            <a:endParaRPr lang="en-US" dirty="0"/>
          </a:p>
          <a:p>
            <a:r>
              <a:rPr lang="en-US" dirty="0"/>
              <a:t>Real-World Problems – Problems for which solutions can be impacting people’s daily lives.</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710274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Formulate – Toy Problem Example</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0223" y="2562786"/>
            <a:ext cx="3966999" cy="2040171"/>
          </a:xfrm>
          <a:prstGeom prst="rect">
            <a:avLst/>
          </a:prstGeom>
        </p:spPr>
      </p:pic>
      <p:sp>
        <p:nvSpPr>
          <p:cNvPr id="6" name="Rectangle 5"/>
          <p:cNvSpPr/>
          <p:nvPr/>
        </p:nvSpPr>
        <p:spPr>
          <a:xfrm>
            <a:off x="5029200" y="4876800"/>
            <a:ext cx="1669047" cy="369332"/>
          </a:xfrm>
          <a:prstGeom prst="rect">
            <a:avLst/>
          </a:prstGeom>
        </p:spPr>
        <p:txBody>
          <a:bodyPr wrap="none">
            <a:spAutoFit/>
          </a:bodyPr>
          <a:lstStyle/>
          <a:p>
            <a:r>
              <a:rPr lang="en-US" dirty="0">
                <a:latin typeface="Helvetica" panose="020B0500000000000000" pitchFamily="34" charset="0"/>
              </a:rPr>
              <a:t>Vacuum World</a:t>
            </a:r>
          </a:p>
        </p:txBody>
      </p:sp>
    </p:spTree>
    <p:extLst>
      <p:ext uri="{BB962C8B-B14F-4D97-AF65-F5344CB8AC3E}">
        <p14:creationId xmlns:p14="http://schemas.microsoft.com/office/powerpoint/2010/main" val="16456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Formulate – Toy Problem Example</a:t>
            </a:r>
            <a:endParaRPr lang="en-IN" dirty="0"/>
          </a:p>
        </p:txBody>
      </p:sp>
      <p:sp>
        <p:nvSpPr>
          <p:cNvPr id="3" name="Text Placeholder 2"/>
          <p:cNvSpPr>
            <a:spLocks noGrp="1"/>
          </p:cNvSpPr>
          <p:nvPr>
            <p:ph type="body" sz="quarter" idx="13"/>
          </p:nvPr>
        </p:nvSpPr>
        <p:spPr/>
        <p:txBody>
          <a:bodyPr>
            <a:noAutofit/>
          </a:bodyPr>
          <a:lstStyle/>
          <a:p>
            <a:r>
              <a:rPr lang="en-US" dirty="0"/>
              <a:t>Possible States – There are two locations and two possibilities of dirt. Hence, there would be a total of 8 possible states, i.e., 2x2</a:t>
            </a:r>
            <a:r>
              <a:rPr lang="en-US" baseline="30000" dirty="0"/>
              <a:t>2</a:t>
            </a:r>
          </a:p>
          <a:p>
            <a:endParaRPr lang="en-US" baseline="30000" dirty="0"/>
          </a:p>
          <a:p>
            <a:pPr marL="514350" indent="-514350">
              <a:buFont typeface="+mj-lt"/>
              <a:buAutoNum type="arabicPeriod"/>
            </a:pPr>
            <a:r>
              <a:rPr lang="en-US" dirty="0"/>
              <a:t>Initial State – Any state with position of agent and dirt mentioned</a:t>
            </a:r>
          </a:p>
          <a:p>
            <a:pPr marL="514350" indent="-514350">
              <a:buFont typeface="+mj-lt"/>
              <a:buAutoNum type="arabicPeriod"/>
            </a:pPr>
            <a:r>
              <a:rPr lang="en-US" dirty="0"/>
              <a:t>Actions – Three possible actions, Left, Right, Suck</a:t>
            </a:r>
          </a:p>
          <a:p>
            <a:pPr marL="514350" indent="-514350">
              <a:buFont typeface="+mj-lt"/>
              <a:buAutoNum type="arabicPeriod"/>
            </a:pPr>
            <a:r>
              <a:rPr lang="en-US" dirty="0"/>
              <a:t>Transition Model – Left would move the agent to left location, except when the agent is in leftmost location, there would be no effect. Similarly for Right action. Suck would remove the dirt, if any.</a:t>
            </a:r>
          </a:p>
          <a:p>
            <a:pPr marL="514350" indent="-514350">
              <a:buFont typeface="+mj-lt"/>
              <a:buAutoNum type="arabicPeriod"/>
            </a:pPr>
            <a:r>
              <a:rPr lang="en-US" dirty="0"/>
              <a:t>Goal Test – Checks whether all locations are clean</a:t>
            </a:r>
          </a:p>
          <a:p>
            <a:pPr marL="514350" indent="-514350">
              <a:buFont typeface="+mj-lt"/>
              <a:buAutoNum type="arabicPeriod"/>
            </a:pPr>
            <a:r>
              <a:rPr lang="en-US" dirty="0"/>
              <a:t>Path cost – Each step costs 1, so the path cost is total number of steps</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818863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Formulate – Toy Problem Example</a:t>
            </a: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0" y="1538288"/>
            <a:ext cx="8439683" cy="4351338"/>
          </a:xfrm>
        </p:spPr>
      </p:pic>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6158" y="1825625"/>
            <a:ext cx="8439683" cy="4351338"/>
          </a:xfrm>
          <a:prstGeom prst="rect">
            <a:avLst/>
          </a:prstGeom>
        </p:spPr>
      </p:pic>
    </p:spTree>
    <p:extLst>
      <p:ext uri="{BB962C8B-B14F-4D97-AF65-F5344CB8AC3E}">
        <p14:creationId xmlns:p14="http://schemas.microsoft.com/office/powerpoint/2010/main" val="3622676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Formulate – Toy Problem Example</a:t>
            </a: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0" y="1756356"/>
            <a:ext cx="6696885" cy="3332573"/>
          </a:xfrm>
        </p:spPr>
      </p:pic>
      <p:sp>
        <p:nvSpPr>
          <p:cNvPr id="6" name="TextBox 5"/>
          <p:cNvSpPr txBox="1"/>
          <p:nvPr/>
        </p:nvSpPr>
        <p:spPr>
          <a:xfrm>
            <a:off x="5499100" y="5122796"/>
            <a:ext cx="1226618" cy="461665"/>
          </a:xfrm>
          <a:prstGeom prst="rect">
            <a:avLst/>
          </a:prstGeom>
          <a:noFill/>
        </p:spPr>
        <p:txBody>
          <a:bodyPr wrap="none" rtlCol="0">
            <a:spAutoFit/>
          </a:bodyPr>
          <a:lstStyle/>
          <a:p>
            <a:r>
              <a:rPr lang="en-US" sz="2400" dirty="0" smtClean="0"/>
              <a:t>8-puzzle</a:t>
            </a:r>
            <a:endParaRPr lang="en-US" sz="2400"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3966" y="1572155"/>
            <a:ext cx="6696885" cy="3332573"/>
          </a:xfrm>
          <a:prstGeom prst="rect">
            <a:avLst/>
          </a:prstGeom>
        </p:spPr>
      </p:pic>
    </p:spTree>
    <p:extLst>
      <p:ext uri="{BB962C8B-B14F-4D97-AF65-F5344CB8AC3E}">
        <p14:creationId xmlns:p14="http://schemas.microsoft.com/office/powerpoint/2010/main" val="131363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Simple Reflex Agent</a:t>
            </a:r>
          </a:p>
          <a:p>
            <a:r>
              <a:rPr lang="en-US" dirty="0"/>
              <a:t>Model based Agent</a:t>
            </a:r>
          </a:p>
          <a:p>
            <a:r>
              <a:rPr lang="en-US" dirty="0"/>
              <a:t>Goal based Agent</a:t>
            </a:r>
          </a:p>
          <a:p>
            <a:r>
              <a:rPr lang="en-US" dirty="0"/>
              <a:t>Utility based Agent</a:t>
            </a:r>
          </a:p>
          <a:p>
            <a:r>
              <a:rPr lang="en-US" dirty="0"/>
              <a:t>Learning based Agent</a:t>
            </a:r>
          </a:p>
          <a:p>
            <a:endParaRPr lang="en-US" dirty="0"/>
          </a:p>
        </p:txBody>
      </p:sp>
      <p:sp>
        <p:nvSpPr>
          <p:cNvPr id="4" name="Text Placeholder 3"/>
          <p:cNvSpPr>
            <a:spLocks noGrp="1"/>
          </p:cNvSpPr>
          <p:nvPr>
            <p:ph type="body" sz="quarter" idx="14"/>
          </p:nvPr>
        </p:nvSpPr>
        <p:spPr>
          <a:xfrm>
            <a:off x="329247" y="1143001"/>
            <a:ext cx="11196956" cy="395287"/>
          </a:xfrm>
        </p:spPr>
        <p:txBody>
          <a:bodyPr/>
          <a:lstStyle/>
          <a:p>
            <a:endParaRPr lang="en-US"/>
          </a:p>
        </p:txBody>
      </p:sp>
      <p:sp>
        <p:nvSpPr>
          <p:cNvPr id="5" name="Title 4"/>
          <p:cNvSpPr>
            <a:spLocks noGrp="1"/>
          </p:cNvSpPr>
          <p:nvPr>
            <p:ph type="title"/>
          </p:nvPr>
        </p:nvSpPr>
        <p:spPr/>
        <p:txBody>
          <a:bodyPr/>
          <a:lstStyle/>
          <a:p>
            <a:r>
              <a:rPr lang="en-US" dirty="0"/>
              <a:t>Agent Architecture Recap</a:t>
            </a:r>
          </a:p>
        </p:txBody>
      </p:sp>
    </p:spTree>
    <p:extLst>
      <p:ext uri="{BB962C8B-B14F-4D97-AF65-F5344CB8AC3E}">
        <p14:creationId xmlns:p14="http://schemas.microsoft.com/office/powerpoint/2010/main" val="10920339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Formulate – Toy Problem Example</a:t>
            </a:r>
            <a:endParaRPr lang="en-IN" dirty="0"/>
          </a:p>
        </p:txBody>
      </p:sp>
      <p:sp>
        <p:nvSpPr>
          <p:cNvPr id="3" name="Text Placeholder 2"/>
          <p:cNvSpPr>
            <a:spLocks noGrp="1"/>
          </p:cNvSpPr>
          <p:nvPr>
            <p:ph type="body" sz="quarter" idx="13"/>
          </p:nvPr>
        </p:nvSpPr>
        <p:spPr/>
        <p:txBody>
          <a:bodyPr/>
          <a:lstStyle/>
          <a:p>
            <a:r>
              <a:rPr lang="en-US" dirty="0"/>
              <a:t>Possible states = 9! / 2</a:t>
            </a:r>
          </a:p>
          <a:p>
            <a:endParaRPr lang="en-US" dirty="0"/>
          </a:p>
          <a:p>
            <a:pPr marL="514350" indent="-514350">
              <a:buFont typeface="+mj-lt"/>
              <a:buAutoNum type="arabicPeriod"/>
            </a:pPr>
            <a:r>
              <a:rPr lang="en-US" dirty="0"/>
              <a:t>Initial State – Any permutation of 1-8 numbers with a blank </a:t>
            </a:r>
          </a:p>
          <a:p>
            <a:pPr marL="514350" indent="-514350">
              <a:buFont typeface="+mj-lt"/>
              <a:buAutoNum type="arabicPeriod"/>
            </a:pPr>
            <a:r>
              <a:rPr lang="en-US" dirty="0"/>
              <a:t>Actions – Movement of blank space either by Left, Right, Up or Down</a:t>
            </a:r>
          </a:p>
          <a:p>
            <a:pPr marL="514350" indent="-514350">
              <a:buFont typeface="+mj-lt"/>
              <a:buAutoNum type="arabicPeriod"/>
            </a:pPr>
            <a:r>
              <a:rPr lang="en-US" dirty="0"/>
              <a:t>Transition Model – The resulting state after moving the blank space will replace the digit</a:t>
            </a:r>
          </a:p>
          <a:p>
            <a:pPr marL="514350" indent="-514350">
              <a:buFont typeface="+mj-lt"/>
              <a:buAutoNum type="arabicPeriod"/>
            </a:pPr>
            <a:r>
              <a:rPr lang="en-US" dirty="0"/>
              <a:t>Goal Test – Check whether the state matches the goal configuration</a:t>
            </a:r>
          </a:p>
          <a:p>
            <a:pPr marL="514350" indent="-514350">
              <a:buFont typeface="+mj-lt"/>
              <a:buAutoNum type="arabicPeriod"/>
            </a:pPr>
            <a:r>
              <a:rPr lang="en-US" dirty="0"/>
              <a:t>Path cost – Each step costs 1, so the path cost is total number of steps</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316280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Formulate – Real World Example</a:t>
            </a:r>
            <a:endParaRPr lang="en-IN" dirty="0"/>
          </a:p>
        </p:txBody>
      </p:sp>
      <p:sp>
        <p:nvSpPr>
          <p:cNvPr id="3" name="Text Placeholder 2"/>
          <p:cNvSpPr>
            <a:spLocks noGrp="1"/>
          </p:cNvSpPr>
          <p:nvPr>
            <p:ph type="body" sz="quarter" idx="13"/>
          </p:nvPr>
        </p:nvSpPr>
        <p:spPr/>
        <p:txBody>
          <a:bodyPr/>
          <a:lstStyle/>
          <a:p>
            <a:r>
              <a:rPr lang="en-US" dirty="0"/>
              <a:t>Route finding problem, e.g., Google Maps</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069916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Formulate – Real World Example</a:t>
            </a:r>
            <a:endParaRPr lang="en-IN" dirty="0"/>
          </a:p>
        </p:txBody>
      </p:sp>
      <p:sp>
        <p:nvSpPr>
          <p:cNvPr id="3" name="Text Placeholder 2"/>
          <p:cNvSpPr>
            <a:spLocks noGrp="1"/>
          </p:cNvSpPr>
          <p:nvPr>
            <p:ph type="body" sz="quarter" idx="13"/>
          </p:nvPr>
        </p:nvSpPr>
        <p:spPr/>
        <p:txBody>
          <a:bodyPr/>
          <a:lstStyle/>
          <a:p>
            <a:r>
              <a:rPr lang="en-US" dirty="0"/>
              <a:t>Routing Video Streams in Computer Networks</a:t>
            </a: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721" y="2209800"/>
            <a:ext cx="5468007" cy="3533477"/>
          </a:xfrm>
          <a:prstGeom prst="rect">
            <a:avLst/>
          </a:prstGeom>
        </p:spPr>
      </p:pic>
    </p:spTree>
    <p:extLst>
      <p:ext uri="{BB962C8B-B14F-4D97-AF65-F5344CB8AC3E}">
        <p14:creationId xmlns:p14="http://schemas.microsoft.com/office/powerpoint/2010/main" val="3401647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Formulate – Real World Examples</a:t>
            </a:r>
            <a:endParaRPr lang="en-IN" dirty="0"/>
          </a:p>
        </p:txBody>
      </p:sp>
      <p:sp>
        <p:nvSpPr>
          <p:cNvPr id="3" name="Text Placeholder 2"/>
          <p:cNvSpPr>
            <a:spLocks noGrp="1"/>
          </p:cNvSpPr>
          <p:nvPr>
            <p:ph type="body" sz="quarter" idx="13"/>
          </p:nvPr>
        </p:nvSpPr>
        <p:spPr/>
        <p:txBody>
          <a:bodyPr/>
          <a:lstStyle/>
          <a:p>
            <a:r>
              <a:rPr lang="en-US" dirty="0"/>
              <a:t>Traveling Salesman problem</a:t>
            </a: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8400" y="2177121"/>
            <a:ext cx="6530186" cy="4303986"/>
          </a:xfrm>
          <a:prstGeom prst="rect">
            <a:avLst/>
          </a:prstGeom>
        </p:spPr>
      </p:pic>
    </p:spTree>
    <p:extLst>
      <p:ext uri="{BB962C8B-B14F-4D97-AF65-F5344CB8AC3E}">
        <p14:creationId xmlns:p14="http://schemas.microsoft.com/office/powerpoint/2010/main" val="1303811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Formulate – Real World Example</a:t>
            </a:r>
            <a:endParaRPr lang="en-IN" dirty="0"/>
          </a:p>
        </p:txBody>
      </p:sp>
      <p:sp>
        <p:nvSpPr>
          <p:cNvPr id="3" name="Text Placeholder 2"/>
          <p:cNvSpPr>
            <a:spLocks noGrp="1"/>
          </p:cNvSpPr>
          <p:nvPr>
            <p:ph type="body" sz="quarter" idx="13"/>
          </p:nvPr>
        </p:nvSpPr>
        <p:spPr/>
        <p:txBody>
          <a:bodyPr/>
          <a:lstStyle/>
          <a:p>
            <a:r>
              <a:rPr lang="en-US" dirty="0"/>
              <a:t>Robot Navigation</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2108" y="2133600"/>
            <a:ext cx="5633983" cy="4000786"/>
          </a:xfrm>
          <a:prstGeom prst="rect">
            <a:avLst/>
          </a:prstGeom>
        </p:spPr>
      </p:pic>
    </p:spTree>
    <p:extLst>
      <p:ext uri="{BB962C8B-B14F-4D97-AF65-F5344CB8AC3E}">
        <p14:creationId xmlns:p14="http://schemas.microsoft.com/office/powerpoint/2010/main" val="3320599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Formulate – Real World Example</a:t>
            </a:r>
            <a:endParaRPr lang="en-IN" dirty="0"/>
          </a:p>
        </p:txBody>
      </p:sp>
      <p:sp>
        <p:nvSpPr>
          <p:cNvPr id="3" name="Text Placeholder 2"/>
          <p:cNvSpPr>
            <a:spLocks noGrp="1"/>
          </p:cNvSpPr>
          <p:nvPr>
            <p:ph type="body" sz="quarter" idx="13"/>
          </p:nvPr>
        </p:nvSpPr>
        <p:spPr/>
        <p:txBody>
          <a:bodyPr>
            <a:noAutofit/>
          </a:bodyPr>
          <a:lstStyle/>
          <a:p>
            <a:r>
              <a:rPr lang="en-US" dirty="0"/>
              <a:t>Airline Travel problem – the task of a travel agent to book cheapest and fastest flight route from City A to City B.</a:t>
            </a:r>
          </a:p>
          <a:p>
            <a:r>
              <a:rPr lang="en-US" dirty="0"/>
              <a:t>E.g., Need to Travel from Delhi to Los Angeles within </a:t>
            </a:r>
            <a:r>
              <a:rPr lang="en-US" dirty="0" err="1"/>
              <a:t>Rs</a:t>
            </a:r>
            <a:r>
              <a:rPr lang="en-US" dirty="0"/>
              <a:t>. 70,000</a:t>
            </a:r>
          </a:p>
          <a:p>
            <a:endParaRPr lang="en-US" dirty="0"/>
          </a:p>
          <a:p>
            <a:r>
              <a:rPr lang="en-US" dirty="0"/>
              <a:t>Possible States – Each state is a location and current time. </a:t>
            </a:r>
          </a:p>
          <a:p>
            <a:pPr marL="514350" indent="-514350">
              <a:buFont typeface="+mj-lt"/>
              <a:buAutoNum type="arabicPeriod"/>
            </a:pPr>
            <a:r>
              <a:rPr lang="en-US" dirty="0"/>
              <a:t>Initial State – Specified by User’s query</a:t>
            </a:r>
          </a:p>
          <a:p>
            <a:pPr marL="514350" indent="-514350">
              <a:buFont typeface="+mj-lt"/>
              <a:buAutoNum type="arabicPeriod"/>
            </a:pPr>
            <a:r>
              <a:rPr lang="en-US" dirty="0"/>
              <a:t>Actions – Flight from current location at a particular time with enough time for within-airport transfer if needed</a:t>
            </a:r>
          </a:p>
          <a:p>
            <a:pPr marL="514350" indent="-514350">
              <a:buFont typeface="+mj-lt"/>
              <a:buAutoNum type="arabicPeriod"/>
            </a:pPr>
            <a:r>
              <a:rPr lang="en-US" dirty="0"/>
              <a:t>Transition Model – The destination location and arrival time</a:t>
            </a:r>
          </a:p>
          <a:p>
            <a:pPr marL="514350" indent="-514350">
              <a:buFont typeface="+mj-lt"/>
              <a:buAutoNum type="arabicPeriod"/>
            </a:pPr>
            <a:r>
              <a:rPr lang="en-US" dirty="0"/>
              <a:t>Goal test – Are we at final destination at the specified time?</a:t>
            </a:r>
          </a:p>
          <a:p>
            <a:pPr marL="514350" indent="-514350">
              <a:buFont typeface="+mj-lt"/>
              <a:buAutoNum type="arabicPeriod"/>
            </a:pPr>
            <a:r>
              <a:rPr lang="en-US" dirty="0"/>
              <a:t>Path Cost – Flight cost + Duration + Waiting time + Immigration, etc.</a:t>
            </a:r>
          </a:p>
          <a:p>
            <a:pPr marL="514350" indent="-514350">
              <a:buFont typeface="+mj-lt"/>
              <a:buAutoNum type="arabicPeriod"/>
            </a:pPr>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798492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for Solutions</a:t>
            </a:r>
            <a:endParaRPr lang="en-IN" dirty="0"/>
          </a:p>
        </p:txBody>
      </p:sp>
      <p:sp>
        <p:nvSpPr>
          <p:cNvPr id="3" name="Text Placeholder 2"/>
          <p:cNvSpPr>
            <a:spLocks noGrp="1"/>
          </p:cNvSpPr>
          <p:nvPr>
            <p:ph type="body" sz="quarter" idx="13"/>
          </p:nvPr>
        </p:nvSpPr>
        <p:spPr/>
        <p:txBody>
          <a:bodyPr>
            <a:normAutofit/>
          </a:bodyPr>
          <a:lstStyle/>
          <a:p>
            <a:r>
              <a:rPr lang="en-US" dirty="0"/>
              <a:t>Solution for above Problems: A sequence of possible actions starting at the initial state and reaching the destination specified</a:t>
            </a:r>
          </a:p>
          <a:p>
            <a:r>
              <a:rPr lang="en-US" dirty="0"/>
              <a:t>Search Algorithms:</a:t>
            </a:r>
          </a:p>
          <a:p>
            <a:pPr lvl="1"/>
            <a:r>
              <a:rPr lang="en-US" sz="1800" dirty="0"/>
              <a:t>Given problem formulation as input, these algorithms would output the sequence of actions</a:t>
            </a:r>
          </a:p>
          <a:p>
            <a:pPr lvl="1"/>
            <a:r>
              <a:rPr lang="en-US" sz="1800" dirty="0"/>
              <a:t>Search Trees - Where states are nodes and actions are edges. The initial state will be the root node and possible actions are branches </a:t>
            </a:r>
          </a:p>
          <a:p>
            <a:pPr marL="0" indent="0" algn="ctr">
              <a:buNone/>
            </a:pPr>
            <a:r>
              <a:rPr lang="en-US" dirty="0"/>
              <a:t>      </a:t>
            </a:r>
          </a:p>
          <a:p>
            <a:endParaRPr lang="en-US" dirty="0"/>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
        <p:nvSpPr>
          <p:cNvPr id="5" name="TextBox 4"/>
          <p:cNvSpPr txBox="1"/>
          <p:nvPr/>
        </p:nvSpPr>
        <p:spPr>
          <a:xfrm>
            <a:off x="4471539" y="5721233"/>
            <a:ext cx="1441420" cy="369332"/>
          </a:xfrm>
          <a:prstGeom prst="rect">
            <a:avLst/>
          </a:prstGeom>
          <a:noFill/>
        </p:spPr>
        <p:txBody>
          <a:bodyPr wrap="none" rtlCol="0">
            <a:spAutoFit/>
          </a:bodyPr>
          <a:lstStyle/>
          <a:p>
            <a:r>
              <a:rPr lang="en-US" dirty="0" smtClean="0">
                <a:latin typeface="Helvetica" panose="020B0500000000000000" pitchFamily="34" charset="0"/>
              </a:rPr>
              <a:t>Child Nodes</a:t>
            </a:r>
            <a:endParaRPr lang="en-US" dirty="0">
              <a:latin typeface="Helvetica" panose="020B0500000000000000" pitchFamily="34" charset="0"/>
            </a:endParaRPr>
          </a:p>
        </p:txBody>
      </p:sp>
      <p:cxnSp>
        <p:nvCxnSpPr>
          <p:cNvPr id="6" name="Curved Connector 5"/>
          <p:cNvCxnSpPr/>
          <p:nvPr/>
        </p:nvCxnSpPr>
        <p:spPr>
          <a:xfrm>
            <a:off x="3040089" y="5489269"/>
            <a:ext cx="1431450" cy="38149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Curved Connector 6"/>
          <p:cNvCxnSpPr/>
          <p:nvPr/>
        </p:nvCxnSpPr>
        <p:spPr>
          <a:xfrm rot="10800000" flipV="1">
            <a:off x="5890436" y="5526124"/>
            <a:ext cx="1939159" cy="37616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p:cNvCxnSpPr/>
          <p:nvPr/>
        </p:nvCxnSpPr>
        <p:spPr>
          <a:xfrm rot="16200000" flipH="1">
            <a:off x="4728202" y="5574190"/>
            <a:ext cx="381492" cy="22460"/>
          </a:xfrm>
          <a:prstGeom prst="curvedConnector3">
            <a:avLst>
              <a:gd name="adj1" fmla="val 409"/>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06064" y="3849655"/>
            <a:ext cx="1470659" cy="369332"/>
          </a:xfrm>
          <a:prstGeom prst="rect">
            <a:avLst/>
          </a:prstGeom>
          <a:noFill/>
        </p:spPr>
        <p:txBody>
          <a:bodyPr wrap="none" rtlCol="0">
            <a:spAutoFit/>
          </a:bodyPr>
          <a:lstStyle/>
          <a:p>
            <a:r>
              <a:rPr lang="en-US" dirty="0" smtClean="0">
                <a:latin typeface="Helvetica" panose="020B0500000000000000" pitchFamily="34" charset="0"/>
              </a:rPr>
              <a:t>Parent Node</a:t>
            </a:r>
            <a:endParaRPr lang="en-US" dirty="0">
              <a:latin typeface="Helvetica" panose="020B0500000000000000" pitchFamily="34" charset="0"/>
            </a:endParaRPr>
          </a:p>
        </p:txBody>
      </p:sp>
      <p:cxnSp>
        <p:nvCxnSpPr>
          <p:cNvPr id="10" name="Straight Arrow Connector 9"/>
          <p:cNvCxnSpPr/>
          <p:nvPr/>
        </p:nvCxnSpPr>
        <p:spPr>
          <a:xfrm>
            <a:off x="5645749" y="3978901"/>
            <a:ext cx="2660315" cy="15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59830" y="4972127"/>
            <a:ext cx="1043876" cy="369332"/>
          </a:xfrm>
          <a:prstGeom prst="rect">
            <a:avLst/>
          </a:prstGeom>
          <a:noFill/>
        </p:spPr>
        <p:txBody>
          <a:bodyPr wrap="none" rtlCol="0">
            <a:spAutoFit/>
          </a:bodyPr>
          <a:lstStyle/>
          <a:p>
            <a:r>
              <a:rPr lang="en-US" dirty="0" smtClean="0">
                <a:latin typeface="Helvetica" panose="020B0500000000000000" pitchFamily="34" charset="0"/>
              </a:rPr>
              <a:t>In(Sibiu)</a:t>
            </a:r>
            <a:endParaRPr lang="en-US" dirty="0">
              <a:latin typeface="Helvetica" panose="020B0500000000000000" pitchFamily="34" charset="0"/>
            </a:endParaRPr>
          </a:p>
        </p:txBody>
      </p:sp>
      <p:sp>
        <p:nvSpPr>
          <p:cNvPr id="12" name="TextBox 11"/>
          <p:cNvSpPr txBox="1"/>
          <p:nvPr/>
        </p:nvSpPr>
        <p:spPr>
          <a:xfrm>
            <a:off x="2723354" y="4415813"/>
            <a:ext cx="1159292" cy="369332"/>
          </a:xfrm>
          <a:prstGeom prst="rect">
            <a:avLst/>
          </a:prstGeom>
          <a:noFill/>
        </p:spPr>
        <p:txBody>
          <a:bodyPr wrap="none" rtlCol="0">
            <a:spAutoFit/>
          </a:bodyPr>
          <a:lstStyle/>
          <a:p>
            <a:r>
              <a:rPr lang="en-US" dirty="0" smtClean="0">
                <a:latin typeface="Helvetica" panose="020B0500000000000000" pitchFamily="34" charset="0"/>
              </a:rPr>
              <a:t>Go(Sibiu)</a:t>
            </a:r>
            <a:endParaRPr lang="en-US" dirty="0">
              <a:latin typeface="Helvetica" panose="020B0500000000000000" pitchFamily="34" charset="0"/>
            </a:endParaRPr>
          </a:p>
        </p:txBody>
      </p:sp>
      <p:cxnSp>
        <p:nvCxnSpPr>
          <p:cNvPr id="13" name="Straight Arrow Connector 12"/>
          <p:cNvCxnSpPr/>
          <p:nvPr/>
        </p:nvCxnSpPr>
        <p:spPr>
          <a:xfrm flipH="1">
            <a:off x="3320656" y="4231147"/>
            <a:ext cx="1355834"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222196" y="4972127"/>
            <a:ext cx="1541704" cy="369332"/>
          </a:xfrm>
          <a:prstGeom prst="rect">
            <a:avLst/>
          </a:prstGeom>
          <a:noFill/>
        </p:spPr>
        <p:txBody>
          <a:bodyPr wrap="none" rtlCol="0">
            <a:spAutoFit/>
          </a:bodyPr>
          <a:lstStyle/>
          <a:p>
            <a:r>
              <a:rPr lang="en-US" dirty="0" smtClean="0">
                <a:latin typeface="Helvetica" panose="020B0500000000000000" pitchFamily="34" charset="0"/>
              </a:rPr>
              <a:t>In(Timisoara)</a:t>
            </a:r>
            <a:endParaRPr lang="en-US" dirty="0">
              <a:latin typeface="Helvetica" panose="020B0500000000000000" pitchFamily="34" charset="0"/>
            </a:endParaRPr>
          </a:p>
        </p:txBody>
      </p:sp>
      <p:sp>
        <p:nvSpPr>
          <p:cNvPr id="15" name="TextBox 14"/>
          <p:cNvSpPr txBox="1"/>
          <p:nvPr/>
        </p:nvSpPr>
        <p:spPr>
          <a:xfrm>
            <a:off x="4893684" y="4415813"/>
            <a:ext cx="1657120" cy="369332"/>
          </a:xfrm>
          <a:prstGeom prst="rect">
            <a:avLst/>
          </a:prstGeom>
          <a:noFill/>
        </p:spPr>
        <p:txBody>
          <a:bodyPr wrap="none" rtlCol="0">
            <a:spAutoFit/>
          </a:bodyPr>
          <a:lstStyle/>
          <a:p>
            <a:r>
              <a:rPr lang="en-US" dirty="0" smtClean="0">
                <a:latin typeface="Helvetica" panose="020B0500000000000000" pitchFamily="34" charset="0"/>
              </a:rPr>
              <a:t>Go(Timisoara)</a:t>
            </a:r>
            <a:endParaRPr lang="en-US" dirty="0">
              <a:latin typeface="Helvetica" panose="020B0500000000000000" pitchFamily="34" charset="0"/>
            </a:endParaRPr>
          </a:p>
        </p:txBody>
      </p:sp>
      <p:cxnSp>
        <p:nvCxnSpPr>
          <p:cNvPr id="16" name="Straight Arrow Connector 15"/>
          <p:cNvCxnSpPr/>
          <p:nvPr/>
        </p:nvCxnSpPr>
        <p:spPr>
          <a:xfrm>
            <a:off x="4907718" y="4231147"/>
            <a:ext cx="0"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37040" y="4972127"/>
            <a:ext cx="1188402" cy="369332"/>
          </a:xfrm>
          <a:prstGeom prst="rect">
            <a:avLst/>
          </a:prstGeom>
          <a:noFill/>
        </p:spPr>
        <p:txBody>
          <a:bodyPr wrap="none" rtlCol="0">
            <a:spAutoFit/>
          </a:bodyPr>
          <a:lstStyle/>
          <a:p>
            <a:r>
              <a:rPr lang="en-US" dirty="0" smtClean="0">
                <a:latin typeface="Helvetica" panose="020B0500000000000000" pitchFamily="34" charset="0"/>
              </a:rPr>
              <a:t>In(</a:t>
            </a:r>
            <a:r>
              <a:rPr lang="en-US" dirty="0" err="1" smtClean="0">
                <a:latin typeface="Helvetica" panose="020B0500000000000000" pitchFamily="34" charset="0"/>
              </a:rPr>
              <a:t>Zerind</a:t>
            </a:r>
            <a:r>
              <a:rPr lang="en-US" dirty="0" smtClean="0">
                <a:latin typeface="Helvetica" panose="020B0500000000000000" pitchFamily="34" charset="0"/>
              </a:rPr>
              <a:t>)</a:t>
            </a:r>
            <a:endParaRPr lang="en-US" dirty="0">
              <a:latin typeface="Helvetica" panose="020B0500000000000000" pitchFamily="34" charset="0"/>
            </a:endParaRPr>
          </a:p>
        </p:txBody>
      </p:sp>
      <p:sp>
        <p:nvSpPr>
          <p:cNvPr id="18" name="TextBox 17"/>
          <p:cNvSpPr txBox="1"/>
          <p:nvPr/>
        </p:nvSpPr>
        <p:spPr>
          <a:xfrm>
            <a:off x="7116571" y="4415813"/>
            <a:ext cx="1303818" cy="369332"/>
          </a:xfrm>
          <a:prstGeom prst="rect">
            <a:avLst/>
          </a:prstGeom>
          <a:noFill/>
        </p:spPr>
        <p:txBody>
          <a:bodyPr wrap="none" rtlCol="0">
            <a:spAutoFit/>
          </a:bodyPr>
          <a:lstStyle/>
          <a:p>
            <a:r>
              <a:rPr lang="en-US" dirty="0" smtClean="0">
                <a:latin typeface="Helvetica" panose="020B0500000000000000" pitchFamily="34" charset="0"/>
              </a:rPr>
              <a:t>Go(</a:t>
            </a:r>
            <a:r>
              <a:rPr lang="en-US" dirty="0" err="1" smtClean="0">
                <a:latin typeface="Helvetica" panose="020B0500000000000000" pitchFamily="34" charset="0"/>
              </a:rPr>
              <a:t>Zerind</a:t>
            </a:r>
            <a:r>
              <a:rPr lang="en-US" dirty="0" smtClean="0">
                <a:latin typeface="Helvetica" panose="020B0500000000000000" pitchFamily="34" charset="0"/>
              </a:rPr>
              <a:t>)</a:t>
            </a:r>
            <a:endParaRPr lang="en-US" dirty="0">
              <a:latin typeface="Helvetica" panose="020B0500000000000000" pitchFamily="34" charset="0"/>
            </a:endParaRPr>
          </a:p>
        </p:txBody>
      </p:sp>
      <p:cxnSp>
        <p:nvCxnSpPr>
          <p:cNvPr id="19" name="Straight Arrow Connector 18"/>
          <p:cNvCxnSpPr/>
          <p:nvPr/>
        </p:nvCxnSpPr>
        <p:spPr>
          <a:xfrm>
            <a:off x="5638161" y="4231147"/>
            <a:ext cx="2049543"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572000" y="3810000"/>
            <a:ext cx="1015919" cy="369332"/>
          </a:xfrm>
          <a:prstGeom prst="rect">
            <a:avLst/>
          </a:prstGeom>
          <a:noFill/>
        </p:spPr>
        <p:txBody>
          <a:bodyPr wrap="none" rtlCol="0">
            <a:spAutoFit/>
          </a:bodyPr>
          <a:lstStyle/>
          <a:p>
            <a:r>
              <a:rPr lang="en-US" dirty="0" smtClean="0">
                <a:latin typeface="Helvetica" panose="020B0500000000000000" pitchFamily="34" charset="0"/>
              </a:rPr>
              <a:t>In(Arad)</a:t>
            </a:r>
            <a:endParaRPr lang="en-US" dirty="0">
              <a:latin typeface="Helvetica" panose="020B0500000000000000" pitchFamily="34" charset="0"/>
            </a:endParaRPr>
          </a:p>
        </p:txBody>
      </p:sp>
    </p:spTree>
    <p:extLst>
      <p:ext uri="{BB962C8B-B14F-4D97-AF65-F5344CB8AC3E}">
        <p14:creationId xmlns:p14="http://schemas.microsoft.com/office/powerpoint/2010/main" val="941824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1" grpId="0"/>
      <p:bldP spid="12" grpId="0"/>
      <p:bldP spid="14" grpId="0"/>
      <p:bldP spid="15" grpId="0"/>
      <p:bldP spid="17" grpId="0"/>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 for Solutions</a:t>
            </a: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grpSp>
        <p:nvGrpSpPr>
          <p:cNvPr id="5" name="Group 4"/>
          <p:cNvGrpSpPr/>
          <p:nvPr/>
        </p:nvGrpSpPr>
        <p:grpSpPr>
          <a:xfrm>
            <a:off x="3621987" y="1990976"/>
            <a:ext cx="5746234" cy="1531459"/>
            <a:chOff x="3748112" y="4497694"/>
            <a:chExt cx="5746234" cy="1531459"/>
          </a:xfrm>
        </p:grpSpPr>
        <p:sp>
          <p:nvSpPr>
            <p:cNvPr id="6" name="TextBox 5"/>
            <p:cNvSpPr txBox="1"/>
            <p:nvPr/>
          </p:nvSpPr>
          <p:spPr>
            <a:xfrm>
              <a:off x="3748112" y="5659821"/>
              <a:ext cx="960519" cy="369332"/>
            </a:xfrm>
            <a:prstGeom prst="rect">
              <a:avLst/>
            </a:prstGeom>
            <a:noFill/>
          </p:spPr>
          <p:txBody>
            <a:bodyPr wrap="none" rtlCol="0">
              <a:spAutoFit/>
            </a:bodyPr>
            <a:lstStyle/>
            <a:p>
              <a:r>
                <a:rPr lang="en-US" dirty="0" smtClean="0"/>
                <a:t>In(Sibiu)</a:t>
              </a:r>
              <a:endParaRPr lang="en-US" dirty="0"/>
            </a:p>
          </p:txBody>
        </p:sp>
        <p:sp>
          <p:nvSpPr>
            <p:cNvPr id="7" name="TextBox 6"/>
            <p:cNvSpPr txBox="1"/>
            <p:nvPr/>
          </p:nvSpPr>
          <p:spPr>
            <a:xfrm>
              <a:off x="3911636" y="5103507"/>
              <a:ext cx="1048685" cy="369332"/>
            </a:xfrm>
            <a:prstGeom prst="rect">
              <a:avLst/>
            </a:prstGeom>
            <a:noFill/>
          </p:spPr>
          <p:txBody>
            <a:bodyPr wrap="none" rtlCol="0">
              <a:spAutoFit/>
            </a:bodyPr>
            <a:lstStyle/>
            <a:p>
              <a:r>
                <a:rPr lang="en-US" dirty="0" smtClean="0"/>
                <a:t>Go(Sibiu)</a:t>
              </a:r>
              <a:endParaRPr lang="en-US" dirty="0"/>
            </a:p>
          </p:txBody>
        </p:sp>
        <p:cxnSp>
          <p:nvCxnSpPr>
            <p:cNvPr id="8" name="Straight Arrow Connector 7"/>
            <p:cNvCxnSpPr/>
            <p:nvPr/>
          </p:nvCxnSpPr>
          <p:spPr>
            <a:xfrm flipH="1">
              <a:off x="4508938" y="4918841"/>
              <a:ext cx="1355834"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10478" y="5659821"/>
              <a:ext cx="1415965" cy="369332"/>
            </a:xfrm>
            <a:prstGeom prst="rect">
              <a:avLst/>
            </a:prstGeom>
            <a:noFill/>
          </p:spPr>
          <p:txBody>
            <a:bodyPr wrap="none" rtlCol="0">
              <a:spAutoFit/>
            </a:bodyPr>
            <a:lstStyle/>
            <a:p>
              <a:r>
                <a:rPr lang="en-US" dirty="0" smtClean="0"/>
                <a:t>In(Timisoara)</a:t>
              </a:r>
              <a:endParaRPr lang="en-US" dirty="0"/>
            </a:p>
          </p:txBody>
        </p:sp>
        <p:sp>
          <p:nvSpPr>
            <p:cNvPr id="10" name="TextBox 9"/>
            <p:cNvSpPr txBox="1"/>
            <p:nvPr/>
          </p:nvSpPr>
          <p:spPr>
            <a:xfrm>
              <a:off x="6081966" y="5103507"/>
              <a:ext cx="1504130" cy="369332"/>
            </a:xfrm>
            <a:prstGeom prst="rect">
              <a:avLst/>
            </a:prstGeom>
            <a:noFill/>
          </p:spPr>
          <p:txBody>
            <a:bodyPr wrap="none" rtlCol="0">
              <a:spAutoFit/>
            </a:bodyPr>
            <a:lstStyle/>
            <a:p>
              <a:r>
                <a:rPr lang="en-US" dirty="0" smtClean="0"/>
                <a:t>Go(Timisoara)</a:t>
              </a:r>
              <a:endParaRPr lang="en-US" dirty="0"/>
            </a:p>
          </p:txBody>
        </p:sp>
        <p:cxnSp>
          <p:nvCxnSpPr>
            <p:cNvPr id="11" name="Straight Arrow Connector 10"/>
            <p:cNvCxnSpPr/>
            <p:nvPr/>
          </p:nvCxnSpPr>
          <p:spPr>
            <a:xfrm>
              <a:off x="6096000" y="4918841"/>
              <a:ext cx="0"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25322" y="5659821"/>
              <a:ext cx="1101327" cy="369332"/>
            </a:xfrm>
            <a:prstGeom prst="rect">
              <a:avLst/>
            </a:prstGeom>
            <a:noFill/>
          </p:spPr>
          <p:txBody>
            <a:bodyPr wrap="none" rtlCol="0">
              <a:spAutoFit/>
            </a:bodyPr>
            <a:lstStyle/>
            <a:p>
              <a:r>
                <a:rPr lang="en-US" dirty="0" smtClean="0"/>
                <a:t>In(</a:t>
              </a:r>
              <a:r>
                <a:rPr lang="en-US" dirty="0" err="1" smtClean="0"/>
                <a:t>Zerind</a:t>
              </a:r>
              <a:r>
                <a:rPr lang="en-US" dirty="0" smtClean="0"/>
                <a:t>)</a:t>
              </a:r>
              <a:endParaRPr lang="en-US" dirty="0"/>
            </a:p>
          </p:txBody>
        </p:sp>
        <p:sp>
          <p:nvSpPr>
            <p:cNvPr id="13" name="TextBox 12"/>
            <p:cNvSpPr txBox="1"/>
            <p:nvPr/>
          </p:nvSpPr>
          <p:spPr>
            <a:xfrm>
              <a:off x="8304853" y="5103507"/>
              <a:ext cx="1189493" cy="369332"/>
            </a:xfrm>
            <a:prstGeom prst="rect">
              <a:avLst/>
            </a:prstGeom>
            <a:noFill/>
          </p:spPr>
          <p:txBody>
            <a:bodyPr wrap="none" rtlCol="0">
              <a:spAutoFit/>
            </a:bodyPr>
            <a:lstStyle/>
            <a:p>
              <a:r>
                <a:rPr lang="en-US" dirty="0" smtClean="0"/>
                <a:t>Go(</a:t>
              </a:r>
              <a:r>
                <a:rPr lang="en-US" dirty="0" err="1" smtClean="0"/>
                <a:t>Zerind</a:t>
              </a:r>
              <a:r>
                <a:rPr lang="en-US" dirty="0" smtClean="0"/>
                <a:t>)</a:t>
              </a:r>
              <a:endParaRPr lang="en-US" dirty="0"/>
            </a:p>
          </p:txBody>
        </p:sp>
        <p:cxnSp>
          <p:nvCxnSpPr>
            <p:cNvPr id="14" name="Straight Arrow Connector 13"/>
            <p:cNvCxnSpPr/>
            <p:nvPr/>
          </p:nvCxnSpPr>
          <p:spPr>
            <a:xfrm>
              <a:off x="6826443" y="4918841"/>
              <a:ext cx="2049543"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60282" y="4497694"/>
              <a:ext cx="946285" cy="369332"/>
            </a:xfrm>
            <a:prstGeom prst="rect">
              <a:avLst/>
            </a:prstGeom>
            <a:noFill/>
          </p:spPr>
          <p:txBody>
            <a:bodyPr wrap="none" rtlCol="0">
              <a:spAutoFit/>
            </a:bodyPr>
            <a:lstStyle/>
            <a:p>
              <a:r>
                <a:rPr lang="en-US" dirty="0" smtClean="0"/>
                <a:t>In(Arad)</a:t>
              </a:r>
              <a:endParaRPr lang="en-US" dirty="0"/>
            </a:p>
          </p:txBody>
        </p:sp>
      </p:grpSp>
      <p:grpSp>
        <p:nvGrpSpPr>
          <p:cNvPr id="16" name="Group 15"/>
          <p:cNvGrpSpPr/>
          <p:nvPr/>
        </p:nvGrpSpPr>
        <p:grpSpPr>
          <a:xfrm>
            <a:off x="1723819" y="2175642"/>
            <a:ext cx="1240789" cy="790479"/>
            <a:chOff x="1723819" y="2175642"/>
            <a:chExt cx="1240789" cy="790479"/>
          </a:xfrm>
        </p:grpSpPr>
        <p:cxnSp>
          <p:nvCxnSpPr>
            <p:cNvPr id="17" name="Straight Arrow Connector 16"/>
            <p:cNvCxnSpPr/>
            <p:nvPr/>
          </p:nvCxnSpPr>
          <p:spPr>
            <a:xfrm>
              <a:off x="2885090" y="2175642"/>
              <a:ext cx="15766" cy="7904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23819" y="2360308"/>
              <a:ext cx="1240789" cy="369332"/>
            </a:xfrm>
            <a:prstGeom prst="rect">
              <a:avLst/>
            </a:prstGeom>
            <a:noFill/>
          </p:spPr>
          <p:txBody>
            <a:bodyPr wrap="none" rtlCol="0">
              <a:spAutoFit/>
            </a:bodyPr>
            <a:lstStyle/>
            <a:p>
              <a:r>
                <a:rPr lang="en-US" dirty="0" smtClean="0"/>
                <a:t>Generation</a:t>
              </a:r>
              <a:endParaRPr lang="en-US" dirty="0"/>
            </a:p>
          </p:txBody>
        </p:sp>
      </p:grpSp>
      <p:grpSp>
        <p:nvGrpSpPr>
          <p:cNvPr id="19" name="Group 18"/>
          <p:cNvGrpSpPr/>
          <p:nvPr/>
        </p:nvGrpSpPr>
        <p:grpSpPr>
          <a:xfrm>
            <a:off x="1195849" y="3153103"/>
            <a:ext cx="2036082" cy="369332"/>
            <a:chOff x="1195849" y="3153103"/>
            <a:chExt cx="2036082" cy="369332"/>
          </a:xfrm>
        </p:grpSpPr>
        <p:cxnSp>
          <p:nvCxnSpPr>
            <p:cNvPr id="20" name="Straight Arrow Connector 19"/>
            <p:cNvCxnSpPr/>
            <p:nvPr/>
          </p:nvCxnSpPr>
          <p:spPr>
            <a:xfrm>
              <a:off x="2443655" y="3337769"/>
              <a:ext cx="7882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95849" y="3153103"/>
              <a:ext cx="1136850" cy="369332"/>
            </a:xfrm>
            <a:prstGeom prst="rect">
              <a:avLst/>
            </a:prstGeom>
            <a:noFill/>
          </p:spPr>
          <p:txBody>
            <a:bodyPr wrap="none" rtlCol="0">
              <a:spAutoFit/>
            </a:bodyPr>
            <a:lstStyle/>
            <a:p>
              <a:r>
                <a:rPr lang="en-US" dirty="0" smtClean="0"/>
                <a:t>Expansion</a:t>
              </a:r>
              <a:endParaRPr lang="en-US" dirty="0"/>
            </a:p>
          </p:txBody>
        </p:sp>
      </p:grpSp>
      <p:cxnSp>
        <p:nvCxnSpPr>
          <p:cNvPr id="22" name="Straight Arrow Connector 21"/>
          <p:cNvCxnSpPr>
            <a:stCxn id="6" idx="2"/>
          </p:cNvCxnSpPr>
          <p:nvPr/>
        </p:nvCxnSpPr>
        <p:spPr>
          <a:xfrm flipH="1">
            <a:off x="3621987" y="3522435"/>
            <a:ext cx="480260" cy="59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 idx="2"/>
          </p:cNvCxnSpPr>
          <p:nvPr/>
        </p:nvCxnSpPr>
        <p:spPr>
          <a:xfrm>
            <a:off x="4102247" y="3522435"/>
            <a:ext cx="12553" cy="62389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6" idx="2"/>
          </p:cNvCxnSpPr>
          <p:nvPr/>
        </p:nvCxnSpPr>
        <p:spPr>
          <a:xfrm>
            <a:off x="4102247" y="3522435"/>
            <a:ext cx="480259" cy="592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751786" y="4840172"/>
            <a:ext cx="10265953" cy="369332"/>
          </a:xfrm>
          <a:prstGeom prst="rect">
            <a:avLst/>
          </a:prstGeom>
        </p:spPr>
        <p:txBody>
          <a:bodyPr wrap="square">
            <a:spAutoFit/>
          </a:bodyPr>
          <a:lstStyle/>
          <a:p>
            <a:pPr marL="285750" indent="-285750">
              <a:buFont typeface="Arial" panose="020B0604020202020204" pitchFamily="34" charset="0"/>
              <a:buChar char="•"/>
            </a:pPr>
            <a:r>
              <a:rPr lang="en-US" dirty="0">
                <a:latin typeface="Helvetica" panose="020B0500000000000000" pitchFamily="34" charset="0"/>
              </a:rPr>
              <a:t>Search Problem: Which branch to generate next?</a:t>
            </a:r>
          </a:p>
        </p:txBody>
      </p:sp>
    </p:spTree>
    <p:extLst>
      <p:ext uri="{BB962C8B-B14F-4D97-AF65-F5344CB8AC3E}">
        <p14:creationId xmlns:p14="http://schemas.microsoft.com/office/powerpoint/2010/main" val="2614658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Search Algorithm</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grpSp>
        <p:nvGrpSpPr>
          <p:cNvPr id="5" name="Group 4"/>
          <p:cNvGrpSpPr/>
          <p:nvPr/>
        </p:nvGrpSpPr>
        <p:grpSpPr>
          <a:xfrm>
            <a:off x="3621987" y="1990976"/>
            <a:ext cx="5860559" cy="1531459"/>
            <a:chOff x="3748112" y="4497694"/>
            <a:chExt cx="5860559" cy="1531459"/>
          </a:xfrm>
        </p:grpSpPr>
        <p:sp>
          <p:nvSpPr>
            <p:cNvPr id="6" name="TextBox 5"/>
            <p:cNvSpPr txBox="1"/>
            <p:nvPr/>
          </p:nvSpPr>
          <p:spPr>
            <a:xfrm>
              <a:off x="3748112" y="5659821"/>
              <a:ext cx="1107996" cy="369332"/>
            </a:xfrm>
            <a:prstGeom prst="rect">
              <a:avLst/>
            </a:prstGeom>
            <a:noFill/>
          </p:spPr>
          <p:txBody>
            <a:bodyPr wrap="none" rtlCol="0">
              <a:spAutoFit/>
            </a:bodyPr>
            <a:lstStyle/>
            <a:p>
              <a:r>
                <a:rPr lang="en-US" b="1" dirty="0" smtClean="0">
                  <a:latin typeface="Helvetica" panose="020B0500000000000000" pitchFamily="34" charset="0"/>
                </a:rPr>
                <a:t>In(Sibiu)</a:t>
              </a:r>
              <a:endParaRPr lang="en-US" b="1" dirty="0">
                <a:latin typeface="Helvetica" panose="020B0500000000000000" pitchFamily="34" charset="0"/>
              </a:endParaRPr>
            </a:p>
          </p:txBody>
        </p:sp>
        <p:sp>
          <p:nvSpPr>
            <p:cNvPr id="7" name="TextBox 6"/>
            <p:cNvSpPr txBox="1"/>
            <p:nvPr/>
          </p:nvSpPr>
          <p:spPr>
            <a:xfrm>
              <a:off x="3911636" y="5103507"/>
              <a:ext cx="1223412" cy="369332"/>
            </a:xfrm>
            <a:prstGeom prst="rect">
              <a:avLst/>
            </a:prstGeom>
            <a:noFill/>
          </p:spPr>
          <p:txBody>
            <a:bodyPr wrap="none" rtlCol="0">
              <a:spAutoFit/>
            </a:bodyPr>
            <a:lstStyle/>
            <a:p>
              <a:r>
                <a:rPr lang="en-US" b="1" dirty="0" smtClean="0">
                  <a:latin typeface="Helvetica" panose="020B0500000000000000" pitchFamily="34" charset="0"/>
                </a:rPr>
                <a:t>Go(Sibiu)</a:t>
              </a:r>
              <a:endParaRPr lang="en-US" b="1" dirty="0">
                <a:latin typeface="Helvetica" panose="020B0500000000000000" pitchFamily="34" charset="0"/>
              </a:endParaRPr>
            </a:p>
          </p:txBody>
        </p:sp>
        <p:cxnSp>
          <p:nvCxnSpPr>
            <p:cNvPr id="8" name="Straight Arrow Connector 7"/>
            <p:cNvCxnSpPr/>
            <p:nvPr/>
          </p:nvCxnSpPr>
          <p:spPr>
            <a:xfrm flipH="1">
              <a:off x="4508938" y="4918841"/>
              <a:ext cx="1355834" cy="74098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10478" y="5659821"/>
              <a:ext cx="1541704" cy="369332"/>
            </a:xfrm>
            <a:prstGeom prst="rect">
              <a:avLst/>
            </a:prstGeom>
            <a:noFill/>
          </p:spPr>
          <p:txBody>
            <a:bodyPr wrap="none" rtlCol="0">
              <a:spAutoFit/>
            </a:bodyPr>
            <a:lstStyle/>
            <a:p>
              <a:r>
                <a:rPr lang="en-US" dirty="0" smtClean="0">
                  <a:latin typeface="Helvetica" panose="020B0500000000000000" pitchFamily="34" charset="0"/>
                </a:rPr>
                <a:t>In(Timisoara)</a:t>
              </a:r>
              <a:endParaRPr lang="en-US" dirty="0">
                <a:latin typeface="Helvetica" panose="020B0500000000000000" pitchFamily="34" charset="0"/>
              </a:endParaRPr>
            </a:p>
          </p:txBody>
        </p:sp>
        <p:sp>
          <p:nvSpPr>
            <p:cNvPr id="10" name="TextBox 9"/>
            <p:cNvSpPr txBox="1"/>
            <p:nvPr/>
          </p:nvSpPr>
          <p:spPr>
            <a:xfrm>
              <a:off x="6081966" y="5103507"/>
              <a:ext cx="1657120" cy="369332"/>
            </a:xfrm>
            <a:prstGeom prst="rect">
              <a:avLst/>
            </a:prstGeom>
            <a:noFill/>
          </p:spPr>
          <p:txBody>
            <a:bodyPr wrap="none" rtlCol="0">
              <a:spAutoFit/>
            </a:bodyPr>
            <a:lstStyle/>
            <a:p>
              <a:r>
                <a:rPr lang="en-US" dirty="0" smtClean="0">
                  <a:latin typeface="Helvetica" panose="020B0500000000000000" pitchFamily="34" charset="0"/>
                </a:rPr>
                <a:t>Go(Timisoara)</a:t>
              </a:r>
              <a:endParaRPr lang="en-US" dirty="0">
                <a:latin typeface="Helvetica" panose="020B0500000000000000" pitchFamily="34" charset="0"/>
              </a:endParaRPr>
            </a:p>
          </p:txBody>
        </p:sp>
        <p:cxnSp>
          <p:nvCxnSpPr>
            <p:cNvPr id="11" name="Straight Arrow Connector 10"/>
            <p:cNvCxnSpPr/>
            <p:nvPr/>
          </p:nvCxnSpPr>
          <p:spPr>
            <a:xfrm>
              <a:off x="6096000" y="4918841"/>
              <a:ext cx="0"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25322" y="5659821"/>
              <a:ext cx="1188402" cy="369332"/>
            </a:xfrm>
            <a:prstGeom prst="rect">
              <a:avLst/>
            </a:prstGeom>
            <a:noFill/>
          </p:spPr>
          <p:txBody>
            <a:bodyPr wrap="none" rtlCol="0">
              <a:spAutoFit/>
            </a:bodyPr>
            <a:lstStyle/>
            <a:p>
              <a:r>
                <a:rPr lang="en-US" dirty="0" smtClean="0">
                  <a:latin typeface="Helvetica" panose="020B0500000000000000" pitchFamily="34" charset="0"/>
                </a:rPr>
                <a:t>In(</a:t>
              </a:r>
              <a:r>
                <a:rPr lang="en-US" dirty="0" err="1" smtClean="0">
                  <a:latin typeface="Helvetica" panose="020B0500000000000000" pitchFamily="34" charset="0"/>
                </a:rPr>
                <a:t>Zerind</a:t>
              </a:r>
              <a:r>
                <a:rPr lang="en-US" dirty="0" smtClean="0">
                  <a:latin typeface="Helvetica" panose="020B0500000000000000" pitchFamily="34" charset="0"/>
                </a:rPr>
                <a:t>)</a:t>
              </a:r>
              <a:endParaRPr lang="en-US" dirty="0">
                <a:latin typeface="Helvetica" panose="020B0500000000000000" pitchFamily="34" charset="0"/>
              </a:endParaRPr>
            </a:p>
          </p:txBody>
        </p:sp>
        <p:sp>
          <p:nvSpPr>
            <p:cNvPr id="13" name="TextBox 12"/>
            <p:cNvSpPr txBox="1"/>
            <p:nvPr/>
          </p:nvSpPr>
          <p:spPr>
            <a:xfrm>
              <a:off x="8304853" y="5103507"/>
              <a:ext cx="1303818" cy="369332"/>
            </a:xfrm>
            <a:prstGeom prst="rect">
              <a:avLst/>
            </a:prstGeom>
            <a:noFill/>
          </p:spPr>
          <p:txBody>
            <a:bodyPr wrap="none" rtlCol="0">
              <a:spAutoFit/>
            </a:bodyPr>
            <a:lstStyle/>
            <a:p>
              <a:r>
                <a:rPr lang="en-US" dirty="0" smtClean="0">
                  <a:latin typeface="Helvetica" panose="020B0500000000000000" pitchFamily="34" charset="0"/>
                </a:rPr>
                <a:t>Go(</a:t>
              </a:r>
              <a:r>
                <a:rPr lang="en-US" dirty="0" err="1" smtClean="0">
                  <a:latin typeface="Helvetica" panose="020B0500000000000000" pitchFamily="34" charset="0"/>
                </a:rPr>
                <a:t>Zerind</a:t>
              </a:r>
              <a:r>
                <a:rPr lang="en-US" dirty="0" smtClean="0">
                  <a:latin typeface="Helvetica" panose="020B0500000000000000" pitchFamily="34" charset="0"/>
                </a:rPr>
                <a:t>)</a:t>
              </a:r>
              <a:endParaRPr lang="en-US" dirty="0">
                <a:latin typeface="Helvetica" panose="020B0500000000000000" pitchFamily="34" charset="0"/>
              </a:endParaRPr>
            </a:p>
          </p:txBody>
        </p:sp>
        <p:cxnSp>
          <p:nvCxnSpPr>
            <p:cNvPr id="14" name="Straight Arrow Connector 13"/>
            <p:cNvCxnSpPr/>
            <p:nvPr/>
          </p:nvCxnSpPr>
          <p:spPr>
            <a:xfrm>
              <a:off x="6826443" y="4918841"/>
              <a:ext cx="2049543"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60282" y="4497694"/>
              <a:ext cx="1069524" cy="369332"/>
            </a:xfrm>
            <a:prstGeom prst="rect">
              <a:avLst/>
            </a:prstGeom>
            <a:noFill/>
          </p:spPr>
          <p:txBody>
            <a:bodyPr wrap="none" rtlCol="0">
              <a:spAutoFit/>
            </a:bodyPr>
            <a:lstStyle/>
            <a:p>
              <a:r>
                <a:rPr lang="en-US" b="1" dirty="0" smtClean="0">
                  <a:latin typeface="Helvetica" panose="020B0500000000000000" pitchFamily="34" charset="0"/>
                </a:rPr>
                <a:t>In(Arad)</a:t>
              </a:r>
              <a:endParaRPr lang="en-US" b="1" dirty="0">
                <a:latin typeface="Helvetica" panose="020B0500000000000000" pitchFamily="34" charset="0"/>
              </a:endParaRPr>
            </a:p>
          </p:txBody>
        </p:sp>
      </p:grpSp>
      <p:cxnSp>
        <p:nvCxnSpPr>
          <p:cNvPr id="16" name="Straight Arrow Connector 15"/>
          <p:cNvCxnSpPr/>
          <p:nvPr/>
        </p:nvCxnSpPr>
        <p:spPr>
          <a:xfrm flipH="1">
            <a:off x="1639614" y="3522435"/>
            <a:ext cx="1982373"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42273" y="4015686"/>
            <a:ext cx="1131335" cy="369332"/>
          </a:xfrm>
          <a:prstGeom prst="rect">
            <a:avLst/>
          </a:prstGeom>
          <a:noFill/>
        </p:spPr>
        <p:txBody>
          <a:bodyPr wrap="none" rtlCol="0">
            <a:spAutoFit/>
          </a:bodyPr>
          <a:lstStyle/>
          <a:p>
            <a:r>
              <a:rPr lang="en-US" dirty="0" smtClean="0">
                <a:latin typeface="Helvetica" panose="020B0500000000000000" pitchFamily="34" charset="0"/>
              </a:rPr>
              <a:t>Go(Arad)</a:t>
            </a:r>
            <a:endParaRPr lang="en-US" dirty="0">
              <a:latin typeface="Helvetica" panose="020B0500000000000000" pitchFamily="34" charset="0"/>
            </a:endParaRPr>
          </a:p>
        </p:txBody>
      </p:sp>
      <p:sp>
        <p:nvSpPr>
          <p:cNvPr id="18" name="TextBox 17"/>
          <p:cNvSpPr txBox="1"/>
          <p:nvPr/>
        </p:nvSpPr>
        <p:spPr>
          <a:xfrm>
            <a:off x="818863" y="4508937"/>
            <a:ext cx="1015919" cy="369332"/>
          </a:xfrm>
          <a:prstGeom prst="rect">
            <a:avLst/>
          </a:prstGeom>
          <a:noFill/>
        </p:spPr>
        <p:txBody>
          <a:bodyPr wrap="none" rtlCol="0">
            <a:spAutoFit/>
          </a:bodyPr>
          <a:lstStyle/>
          <a:p>
            <a:r>
              <a:rPr lang="en-US" dirty="0" smtClean="0">
                <a:latin typeface="Helvetica" panose="020B0500000000000000" pitchFamily="34" charset="0"/>
              </a:rPr>
              <a:t>In(Arad)</a:t>
            </a:r>
            <a:endParaRPr lang="en-US" dirty="0">
              <a:latin typeface="Helvetica" panose="020B0500000000000000" pitchFamily="34" charset="0"/>
            </a:endParaRPr>
          </a:p>
        </p:txBody>
      </p:sp>
      <p:cxnSp>
        <p:nvCxnSpPr>
          <p:cNvPr id="19" name="Straight Arrow Connector 18"/>
          <p:cNvCxnSpPr/>
          <p:nvPr/>
        </p:nvCxnSpPr>
        <p:spPr>
          <a:xfrm flipH="1">
            <a:off x="3468414" y="3522435"/>
            <a:ext cx="317097"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26824" y="4015686"/>
            <a:ext cx="1478866" cy="369332"/>
          </a:xfrm>
          <a:prstGeom prst="rect">
            <a:avLst/>
          </a:prstGeom>
          <a:noFill/>
        </p:spPr>
        <p:txBody>
          <a:bodyPr wrap="none" rtlCol="0">
            <a:spAutoFit/>
          </a:bodyPr>
          <a:lstStyle/>
          <a:p>
            <a:r>
              <a:rPr lang="en-US" dirty="0" smtClean="0">
                <a:latin typeface="Helvetica" panose="020B0500000000000000" pitchFamily="34" charset="0"/>
              </a:rPr>
              <a:t>Go(</a:t>
            </a:r>
            <a:r>
              <a:rPr lang="en-US" dirty="0" err="1" smtClean="0">
                <a:latin typeface="Helvetica" panose="020B0500000000000000" pitchFamily="34" charset="0"/>
              </a:rPr>
              <a:t>Fagaras</a:t>
            </a:r>
            <a:r>
              <a:rPr lang="en-US" dirty="0" smtClean="0">
                <a:latin typeface="Helvetica" panose="020B0500000000000000" pitchFamily="34" charset="0"/>
              </a:rPr>
              <a:t>)</a:t>
            </a:r>
            <a:endParaRPr lang="en-US" dirty="0">
              <a:latin typeface="Helvetica" panose="020B0500000000000000" pitchFamily="34" charset="0"/>
            </a:endParaRPr>
          </a:p>
        </p:txBody>
      </p:sp>
      <p:sp>
        <p:nvSpPr>
          <p:cNvPr id="21" name="TextBox 20"/>
          <p:cNvSpPr txBox="1"/>
          <p:nvPr/>
        </p:nvSpPr>
        <p:spPr>
          <a:xfrm>
            <a:off x="2376435" y="4508937"/>
            <a:ext cx="1363450" cy="369332"/>
          </a:xfrm>
          <a:prstGeom prst="rect">
            <a:avLst/>
          </a:prstGeom>
          <a:noFill/>
        </p:spPr>
        <p:txBody>
          <a:bodyPr wrap="none" rtlCol="0">
            <a:spAutoFit/>
          </a:bodyPr>
          <a:lstStyle/>
          <a:p>
            <a:r>
              <a:rPr lang="en-US" dirty="0" smtClean="0">
                <a:latin typeface="Helvetica" panose="020B0500000000000000" pitchFamily="34" charset="0"/>
              </a:rPr>
              <a:t>In(</a:t>
            </a:r>
            <a:r>
              <a:rPr lang="en-US" dirty="0" err="1" smtClean="0">
                <a:latin typeface="Helvetica" panose="020B0500000000000000" pitchFamily="34" charset="0"/>
              </a:rPr>
              <a:t>Fagaras</a:t>
            </a:r>
            <a:r>
              <a:rPr lang="en-US" dirty="0" smtClean="0">
                <a:latin typeface="Helvetica" panose="020B0500000000000000" pitchFamily="34" charset="0"/>
              </a:rPr>
              <a:t>)</a:t>
            </a:r>
            <a:endParaRPr lang="en-US" dirty="0">
              <a:latin typeface="Helvetica" panose="020B0500000000000000" pitchFamily="34" charset="0"/>
            </a:endParaRPr>
          </a:p>
        </p:txBody>
      </p:sp>
      <p:cxnSp>
        <p:nvCxnSpPr>
          <p:cNvPr id="22" name="Straight Arrow Connector 21"/>
          <p:cNvCxnSpPr>
            <a:stCxn id="6" idx="2"/>
          </p:cNvCxnSpPr>
          <p:nvPr/>
        </p:nvCxnSpPr>
        <p:spPr>
          <a:xfrm flipH="1">
            <a:off x="4112667" y="3522435"/>
            <a:ext cx="63318"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96900" y="4015686"/>
            <a:ext cx="1413464" cy="369332"/>
          </a:xfrm>
          <a:prstGeom prst="rect">
            <a:avLst/>
          </a:prstGeom>
          <a:noFill/>
        </p:spPr>
        <p:txBody>
          <a:bodyPr wrap="none" rtlCol="0">
            <a:spAutoFit/>
          </a:bodyPr>
          <a:lstStyle/>
          <a:p>
            <a:r>
              <a:rPr lang="en-US" dirty="0" smtClean="0">
                <a:latin typeface="Helvetica" panose="020B0500000000000000" pitchFamily="34" charset="0"/>
              </a:rPr>
              <a:t>Go(Oradea)</a:t>
            </a:r>
            <a:endParaRPr lang="en-US" dirty="0">
              <a:latin typeface="Helvetica" panose="020B0500000000000000" pitchFamily="34" charset="0"/>
            </a:endParaRPr>
          </a:p>
        </p:txBody>
      </p:sp>
      <p:sp>
        <p:nvSpPr>
          <p:cNvPr id="24" name="TextBox 23"/>
          <p:cNvSpPr txBox="1"/>
          <p:nvPr/>
        </p:nvSpPr>
        <p:spPr>
          <a:xfrm>
            <a:off x="3715972" y="4508937"/>
            <a:ext cx="1298048" cy="369332"/>
          </a:xfrm>
          <a:prstGeom prst="rect">
            <a:avLst/>
          </a:prstGeom>
          <a:noFill/>
        </p:spPr>
        <p:txBody>
          <a:bodyPr wrap="none" rtlCol="0">
            <a:spAutoFit/>
          </a:bodyPr>
          <a:lstStyle/>
          <a:p>
            <a:r>
              <a:rPr lang="en-US" dirty="0" smtClean="0">
                <a:latin typeface="Helvetica" panose="020B0500000000000000" pitchFamily="34" charset="0"/>
              </a:rPr>
              <a:t>In(Oradea)</a:t>
            </a:r>
            <a:endParaRPr lang="en-US" dirty="0">
              <a:latin typeface="Helvetica" panose="020B0500000000000000" pitchFamily="34" charset="0"/>
            </a:endParaRPr>
          </a:p>
        </p:txBody>
      </p:sp>
      <p:cxnSp>
        <p:nvCxnSpPr>
          <p:cNvPr id="25" name="Straight Arrow Connector 24"/>
          <p:cNvCxnSpPr/>
          <p:nvPr/>
        </p:nvCxnSpPr>
        <p:spPr>
          <a:xfrm>
            <a:off x="4603346" y="3522435"/>
            <a:ext cx="1514245"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866506" y="4015686"/>
            <a:ext cx="2160848" cy="369332"/>
          </a:xfrm>
          <a:prstGeom prst="rect">
            <a:avLst/>
          </a:prstGeom>
          <a:noFill/>
        </p:spPr>
        <p:txBody>
          <a:bodyPr wrap="none" rtlCol="0">
            <a:spAutoFit/>
          </a:bodyPr>
          <a:lstStyle/>
          <a:p>
            <a:r>
              <a:rPr lang="en-US" dirty="0" smtClean="0">
                <a:latin typeface="Helvetica" panose="020B0500000000000000" pitchFamily="34" charset="0"/>
              </a:rPr>
              <a:t>Go(</a:t>
            </a:r>
            <a:r>
              <a:rPr lang="en-US" dirty="0" err="1" smtClean="0">
                <a:latin typeface="Helvetica" panose="020B0500000000000000" pitchFamily="34" charset="0"/>
              </a:rPr>
              <a:t>Rimnicu</a:t>
            </a:r>
            <a:r>
              <a:rPr lang="en-US" dirty="0" smtClean="0">
                <a:latin typeface="Helvetica" panose="020B0500000000000000" pitchFamily="34" charset="0"/>
              </a:rPr>
              <a:t> </a:t>
            </a:r>
            <a:r>
              <a:rPr lang="en-US" dirty="0" err="1" smtClean="0">
                <a:latin typeface="Helvetica" panose="020B0500000000000000" pitchFamily="34" charset="0"/>
              </a:rPr>
              <a:t>Vilcea</a:t>
            </a:r>
            <a:r>
              <a:rPr lang="en-US" dirty="0" smtClean="0">
                <a:latin typeface="Helvetica" panose="020B0500000000000000" pitchFamily="34" charset="0"/>
              </a:rPr>
              <a:t>)</a:t>
            </a:r>
            <a:endParaRPr lang="en-US" dirty="0">
              <a:latin typeface="Helvetica" panose="020B0500000000000000" pitchFamily="34" charset="0"/>
            </a:endParaRPr>
          </a:p>
        </p:txBody>
      </p:sp>
      <p:sp>
        <p:nvSpPr>
          <p:cNvPr id="27" name="TextBox 26"/>
          <p:cNvSpPr txBox="1"/>
          <p:nvPr/>
        </p:nvSpPr>
        <p:spPr>
          <a:xfrm>
            <a:off x="5857839" y="4508937"/>
            <a:ext cx="2045432" cy="369332"/>
          </a:xfrm>
          <a:prstGeom prst="rect">
            <a:avLst/>
          </a:prstGeom>
          <a:noFill/>
        </p:spPr>
        <p:txBody>
          <a:bodyPr wrap="none" rtlCol="0">
            <a:spAutoFit/>
          </a:bodyPr>
          <a:lstStyle/>
          <a:p>
            <a:r>
              <a:rPr lang="en-US" dirty="0" smtClean="0">
                <a:latin typeface="Helvetica" panose="020B0500000000000000" pitchFamily="34" charset="0"/>
              </a:rPr>
              <a:t>In(</a:t>
            </a:r>
            <a:r>
              <a:rPr lang="en-US" dirty="0" err="1" smtClean="0">
                <a:latin typeface="Helvetica" panose="020B0500000000000000" pitchFamily="34" charset="0"/>
              </a:rPr>
              <a:t>Rimnicu</a:t>
            </a:r>
            <a:r>
              <a:rPr lang="en-US" dirty="0" smtClean="0">
                <a:latin typeface="Helvetica" panose="020B0500000000000000" pitchFamily="34" charset="0"/>
              </a:rPr>
              <a:t> </a:t>
            </a:r>
            <a:r>
              <a:rPr lang="en-US" dirty="0" err="1" smtClean="0">
                <a:latin typeface="Helvetica" panose="020B0500000000000000" pitchFamily="34" charset="0"/>
              </a:rPr>
              <a:t>Vilcea</a:t>
            </a:r>
            <a:r>
              <a:rPr lang="en-US" dirty="0" smtClean="0">
                <a:latin typeface="Helvetica" panose="020B0500000000000000" pitchFamily="34" charset="0"/>
              </a:rPr>
              <a:t>)</a:t>
            </a:r>
            <a:endParaRPr lang="en-US" dirty="0">
              <a:latin typeface="Helvetica" panose="020B0500000000000000" pitchFamily="34" charset="0"/>
            </a:endParaRPr>
          </a:p>
        </p:txBody>
      </p:sp>
      <p:sp>
        <p:nvSpPr>
          <p:cNvPr id="28" name="TextBox 27"/>
          <p:cNvSpPr txBox="1"/>
          <p:nvPr/>
        </p:nvSpPr>
        <p:spPr>
          <a:xfrm>
            <a:off x="4125320" y="5865083"/>
            <a:ext cx="3226653" cy="461665"/>
          </a:xfrm>
          <a:prstGeom prst="rect">
            <a:avLst/>
          </a:prstGeom>
          <a:noFill/>
        </p:spPr>
        <p:txBody>
          <a:bodyPr wrap="none" rtlCol="0">
            <a:spAutoFit/>
          </a:bodyPr>
          <a:lstStyle/>
          <a:p>
            <a:r>
              <a:rPr lang="en-US" sz="2400" b="1" dirty="0" smtClean="0"/>
              <a:t>Tree – Search Algorithm</a:t>
            </a:r>
            <a:endParaRPr lang="en-US" sz="2400" b="1" dirty="0"/>
          </a:p>
        </p:txBody>
      </p:sp>
    </p:spTree>
    <p:extLst>
      <p:ext uri="{BB962C8B-B14F-4D97-AF65-F5344CB8AC3E}">
        <p14:creationId xmlns:p14="http://schemas.microsoft.com/office/powerpoint/2010/main" val="214110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Search Algorithm</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grpSp>
        <p:nvGrpSpPr>
          <p:cNvPr id="5" name="Group 4"/>
          <p:cNvGrpSpPr/>
          <p:nvPr/>
        </p:nvGrpSpPr>
        <p:grpSpPr>
          <a:xfrm>
            <a:off x="3581400" y="1295400"/>
            <a:ext cx="5746234" cy="1531459"/>
            <a:chOff x="3748112" y="4497694"/>
            <a:chExt cx="5746234" cy="1531459"/>
          </a:xfrm>
        </p:grpSpPr>
        <p:sp>
          <p:nvSpPr>
            <p:cNvPr id="6" name="TextBox 5"/>
            <p:cNvSpPr txBox="1"/>
            <p:nvPr/>
          </p:nvSpPr>
          <p:spPr>
            <a:xfrm>
              <a:off x="3748112" y="5659821"/>
              <a:ext cx="981359" cy="369332"/>
            </a:xfrm>
            <a:prstGeom prst="rect">
              <a:avLst/>
            </a:prstGeom>
            <a:noFill/>
          </p:spPr>
          <p:txBody>
            <a:bodyPr wrap="none" rtlCol="0">
              <a:spAutoFit/>
            </a:bodyPr>
            <a:lstStyle/>
            <a:p>
              <a:r>
                <a:rPr lang="en-US" b="1" dirty="0" smtClean="0"/>
                <a:t>In(Sibiu)</a:t>
              </a:r>
              <a:endParaRPr lang="en-US" b="1" dirty="0"/>
            </a:p>
          </p:txBody>
        </p:sp>
        <p:sp>
          <p:nvSpPr>
            <p:cNvPr id="7" name="TextBox 6"/>
            <p:cNvSpPr txBox="1"/>
            <p:nvPr/>
          </p:nvSpPr>
          <p:spPr>
            <a:xfrm>
              <a:off x="3911636" y="5103507"/>
              <a:ext cx="1067921" cy="369332"/>
            </a:xfrm>
            <a:prstGeom prst="rect">
              <a:avLst/>
            </a:prstGeom>
            <a:noFill/>
          </p:spPr>
          <p:txBody>
            <a:bodyPr wrap="none" rtlCol="0">
              <a:spAutoFit/>
            </a:bodyPr>
            <a:lstStyle/>
            <a:p>
              <a:r>
                <a:rPr lang="en-US" b="1" dirty="0" smtClean="0"/>
                <a:t>Go(Sibiu)</a:t>
              </a:r>
              <a:endParaRPr lang="en-US" b="1" dirty="0"/>
            </a:p>
          </p:txBody>
        </p:sp>
        <p:cxnSp>
          <p:nvCxnSpPr>
            <p:cNvPr id="8" name="Straight Arrow Connector 7"/>
            <p:cNvCxnSpPr/>
            <p:nvPr/>
          </p:nvCxnSpPr>
          <p:spPr>
            <a:xfrm flipH="1">
              <a:off x="4508938" y="4918841"/>
              <a:ext cx="1355834" cy="74098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10478" y="5659821"/>
              <a:ext cx="1415965" cy="369332"/>
            </a:xfrm>
            <a:prstGeom prst="rect">
              <a:avLst/>
            </a:prstGeom>
            <a:noFill/>
          </p:spPr>
          <p:txBody>
            <a:bodyPr wrap="none" rtlCol="0">
              <a:spAutoFit/>
            </a:bodyPr>
            <a:lstStyle/>
            <a:p>
              <a:r>
                <a:rPr lang="en-US" dirty="0" smtClean="0"/>
                <a:t>In(Timisoara)</a:t>
              </a:r>
              <a:endParaRPr lang="en-US" dirty="0"/>
            </a:p>
          </p:txBody>
        </p:sp>
        <p:sp>
          <p:nvSpPr>
            <p:cNvPr id="10" name="TextBox 9"/>
            <p:cNvSpPr txBox="1"/>
            <p:nvPr/>
          </p:nvSpPr>
          <p:spPr>
            <a:xfrm>
              <a:off x="6081966" y="5103507"/>
              <a:ext cx="1504130" cy="369332"/>
            </a:xfrm>
            <a:prstGeom prst="rect">
              <a:avLst/>
            </a:prstGeom>
            <a:noFill/>
          </p:spPr>
          <p:txBody>
            <a:bodyPr wrap="none" rtlCol="0">
              <a:spAutoFit/>
            </a:bodyPr>
            <a:lstStyle/>
            <a:p>
              <a:r>
                <a:rPr lang="en-US" dirty="0" smtClean="0"/>
                <a:t>Go(Timisoara)</a:t>
              </a:r>
              <a:endParaRPr lang="en-US" dirty="0"/>
            </a:p>
          </p:txBody>
        </p:sp>
        <p:cxnSp>
          <p:nvCxnSpPr>
            <p:cNvPr id="11" name="Straight Arrow Connector 10"/>
            <p:cNvCxnSpPr/>
            <p:nvPr/>
          </p:nvCxnSpPr>
          <p:spPr>
            <a:xfrm>
              <a:off x="6096000" y="4918841"/>
              <a:ext cx="0"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25322" y="5659821"/>
              <a:ext cx="1101327" cy="369332"/>
            </a:xfrm>
            <a:prstGeom prst="rect">
              <a:avLst/>
            </a:prstGeom>
            <a:noFill/>
          </p:spPr>
          <p:txBody>
            <a:bodyPr wrap="none" rtlCol="0">
              <a:spAutoFit/>
            </a:bodyPr>
            <a:lstStyle/>
            <a:p>
              <a:r>
                <a:rPr lang="en-US" dirty="0" smtClean="0"/>
                <a:t>In(</a:t>
              </a:r>
              <a:r>
                <a:rPr lang="en-US" dirty="0" err="1" smtClean="0"/>
                <a:t>Zerind</a:t>
              </a:r>
              <a:r>
                <a:rPr lang="en-US" dirty="0" smtClean="0"/>
                <a:t>)</a:t>
              </a:r>
              <a:endParaRPr lang="en-US" dirty="0"/>
            </a:p>
          </p:txBody>
        </p:sp>
        <p:sp>
          <p:nvSpPr>
            <p:cNvPr id="13" name="TextBox 12"/>
            <p:cNvSpPr txBox="1"/>
            <p:nvPr/>
          </p:nvSpPr>
          <p:spPr>
            <a:xfrm>
              <a:off x="8304853" y="5103507"/>
              <a:ext cx="1189493" cy="369332"/>
            </a:xfrm>
            <a:prstGeom prst="rect">
              <a:avLst/>
            </a:prstGeom>
            <a:noFill/>
          </p:spPr>
          <p:txBody>
            <a:bodyPr wrap="none" rtlCol="0">
              <a:spAutoFit/>
            </a:bodyPr>
            <a:lstStyle/>
            <a:p>
              <a:r>
                <a:rPr lang="en-US" dirty="0" smtClean="0"/>
                <a:t>Go(</a:t>
              </a:r>
              <a:r>
                <a:rPr lang="en-US" dirty="0" err="1" smtClean="0"/>
                <a:t>Zerind</a:t>
              </a:r>
              <a:r>
                <a:rPr lang="en-US" dirty="0" smtClean="0"/>
                <a:t>)</a:t>
              </a:r>
              <a:endParaRPr lang="en-US" dirty="0"/>
            </a:p>
          </p:txBody>
        </p:sp>
        <p:cxnSp>
          <p:nvCxnSpPr>
            <p:cNvPr id="14" name="Straight Arrow Connector 13"/>
            <p:cNvCxnSpPr/>
            <p:nvPr/>
          </p:nvCxnSpPr>
          <p:spPr>
            <a:xfrm>
              <a:off x="6826443" y="4918841"/>
              <a:ext cx="2049543"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60282" y="4497694"/>
              <a:ext cx="966868" cy="369332"/>
            </a:xfrm>
            <a:prstGeom prst="rect">
              <a:avLst/>
            </a:prstGeom>
            <a:noFill/>
          </p:spPr>
          <p:txBody>
            <a:bodyPr wrap="none" rtlCol="0">
              <a:spAutoFit/>
            </a:bodyPr>
            <a:lstStyle/>
            <a:p>
              <a:r>
                <a:rPr lang="en-US" b="1" dirty="0" smtClean="0"/>
                <a:t>In(Arad)</a:t>
              </a:r>
              <a:endParaRPr lang="en-US" b="1" dirty="0"/>
            </a:p>
          </p:txBody>
        </p:sp>
      </p:grpSp>
      <p:cxnSp>
        <p:nvCxnSpPr>
          <p:cNvPr id="16" name="Straight Arrow Connector 15"/>
          <p:cNvCxnSpPr/>
          <p:nvPr/>
        </p:nvCxnSpPr>
        <p:spPr>
          <a:xfrm flipH="1">
            <a:off x="1599027" y="2826859"/>
            <a:ext cx="1982373"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01686" y="3320110"/>
            <a:ext cx="1034450" cy="369332"/>
          </a:xfrm>
          <a:prstGeom prst="rect">
            <a:avLst/>
          </a:prstGeom>
          <a:noFill/>
        </p:spPr>
        <p:txBody>
          <a:bodyPr wrap="none" rtlCol="0">
            <a:spAutoFit/>
          </a:bodyPr>
          <a:lstStyle/>
          <a:p>
            <a:r>
              <a:rPr lang="en-US" dirty="0" smtClean="0"/>
              <a:t>Go(Arad)</a:t>
            </a:r>
            <a:endParaRPr lang="en-US" dirty="0"/>
          </a:p>
        </p:txBody>
      </p:sp>
      <p:sp>
        <p:nvSpPr>
          <p:cNvPr id="18" name="TextBox 17"/>
          <p:cNvSpPr txBox="1"/>
          <p:nvPr/>
        </p:nvSpPr>
        <p:spPr>
          <a:xfrm>
            <a:off x="778276" y="3813361"/>
            <a:ext cx="946285" cy="369332"/>
          </a:xfrm>
          <a:prstGeom prst="rect">
            <a:avLst/>
          </a:prstGeom>
          <a:noFill/>
        </p:spPr>
        <p:txBody>
          <a:bodyPr wrap="none" rtlCol="0">
            <a:spAutoFit/>
          </a:bodyPr>
          <a:lstStyle/>
          <a:p>
            <a:r>
              <a:rPr lang="en-US" dirty="0" smtClean="0"/>
              <a:t>In(Arad)</a:t>
            </a:r>
            <a:endParaRPr lang="en-US" dirty="0"/>
          </a:p>
        </p:txBody>
      </p:sp>
      <p:cxnSp>
        <p:nvCxnSpPr>
          <p:cNvPr id="19" name="Straight Arrow Connector 18"/>
          <p:cNvCxnSpPr/>
          <p:nvPr/>
        </p:nvCxnSpPr>
        <p:spPr>
          <a:xfrm flipH="1">
            <a:off x="3427827" y="2826859"/>
            <a:ext cx="317097"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286237" y="3320110"/>
            <a:ext cx="1295163" cy="369332"/>
          </a:xfrm>
          <a:prstGeom prst="rect">
            <a:avLst/>
          </a:prstGeom>
          <a:noFill/>
        </p:spPr>
        <p:txBody>
          <a:bodyPr wrap="none" rtlCol="0">
            <a:spAutoFit/>
          </a:bodyPr>
          <a:lstStyle/>
          <a:p>
            <a:r>
              <a:rPr lang="en-US" dirty="0" smtClean="0"/>
              <a:t>Go(</a:t>
            </a:r>
            <a:r>
              <a:rPr lang="en-US" dirty="0" err="1" smtClean="0"/>
              <a:t>Fagaras</a:t>
            </a:r>
            <a:r>
              <a:rPr lang="en-US" dirty="0" smtClean="0"/>
              <a:t>)</a:t>
            </a:r>
            <a:endParaRPr lang="en-US" dirty="0"/>
          </a:p>
        </p:txBody>
      </p:sp>
      <p:sp>
        <p:nvSpPr>
          <p:cNvPr id="21" name="TextBox 20"/>
          <p:cNvSpPr txBox="1"/>
          <p:nvPr/>
        </p:nvSpPr>
        <p:spPr>
          <a:xfrm>
            <a:off x="2335848" y="3813361"/>
            <a:ext cx="1206997" cy="369332"/>
          </a:xfrm>
          <a:prstGeom prst="rect">
            <a:avLst/>
          </a:prstGeom>
          <a:noFill/>
        </p:spPr>
        <p:txBody>
          <a:bodyPr wrap="none" rtlCol="0">
            <a:spAutoFit/>
          </a:bodyPr>
          <a:lstStyle/>
          <a:p>
            <a:r>
              <a:rPr lang="en-US" dirty="0" smtClean="0"/>
              <a:t>In(</a:t>
            </a:r>
            <a:r>
              <a:rPr lang="en-US" dirty="0" err="1" smtClean="0"/>
              <a:t>Fagaras</a:t>
            </a:r>
            <a:r>
              <a:rPr lang="en-US" dirty="0" smtClean="0"/>
              <a:t>)</a:t>
            </a:r>
            <a:endParaRPr lang="en-US" dirty="0"/>
          </a:p>
        </p:txBody>
      </p:sp>
      <p:cxnSp>
        <p:nvCxnSpPr>
          <p:cNvPr id="22" name="Straight Arrow Connector 21"/>
          <p:cNvCxnSpPr>
            <a:stCxn id="6" idx="2"/>
          </p:cNvCxnSpPr>
          <p:nvPr/>
        </p:nvCxnSpPr>
        <p:spPr>
          <a:xfrm flipH="1">
            <a:off x="4072079" y="2826859"/>
            <a:ext cx="1"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056313" y="3320110"/>
            <a:ext cx="1279709" cy="369332"/>
          </a:xfrm>
          <a:prstGeom prst="rect">
            <a:avLst/>
          </a:prstGeom>
          <a:noFill/>
        </p:spPr>
        <p:txBody>
          <a:bodyPr wrap="none" rtlCol="0">
            <a:spAutoFit/>
          </a:bodyPr>
          <a:lstStyle/>
          <a:p>
            <a:r>
              <a:rPr lang="en-US" dirty="0" smtClean="0"/>
              <a:t>Go(Oradea)</a:t>
            </a:r>
            <a:endParaRPr lang="en-US" dirty="0"/>
          </a:p>
        </p:txBody>
      </p:sp>
      <p:sp>
        <p:nvSpPr>
          <p:cNvPr id="24" name="TextBox 23"/>
          <p:cNvSpPr txBox="1"/>
          <p:nvPr/>
        </p:nvSpPr>
        <p:spPr>
          <a:xfrm>
            <a:off x="3675385" y="3813361"/>
            <a:ext cx="1191545" cy="369332"/>
          </a:xfrm>
          <a:prstGeom prst="rect">
            <a:avLst/>
          </a:prstGeom>
          <a:noFill/>
        </p:spPr>
        <p:txBody>
          <a:bodyPr wrap="none" rtlCol="0">
            <a:spAutoFit/>
          </a:bodyPr>
          <a:lstStyle/>
          <a:p>
            <a:r>
              <a:rPr lang="en-US" dirty="0" smtClean="0"/>
              <a:t>In(Oradea)</a:t>
            </a:r>
            <a:endParaRPr lang="en-US" dirty="0"/>
          </a:p>
        </p:txBody>
      </p:sp>
      <p:cxnSp>
        <p:nvCxnSpPr>
          <p:cNvPr id="25" name="Straight Arrow Connector 24"/>
          <p:cNvCxnSpPr/>
          <p:nvPr/>
        </p:nvCxnSpPr>
        <p:spPr>
          <a:xfrm>
            <a:off x="4562759" y="2826859"/>
            <a:ext cx="1514245"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825919" y="3320110"/>
            <a:ext cx="1963999" cy="369332"/>
          </a:xfrm>
          <a:prstGeom prst="rect">
            <a:avLst/>
          </a:prstGeom>
          <a:noFill/>
        </p:spPr>
        <p:txBody>
          <a:bodyPr wrap="none" rtlCol="0">
            <a:spAutoFit/>
          </a:bodyPr>
          <a:lstStyle/>
          <a:p>
            <a:r>
              <a:rPr lang="en-US" dirty="0" smtClean="0"/>
              <a:t>Go(</a:t>
            </a:r>
            <a:r>
              <a:rPr lang="en-US" dirty="0" err="1" smtClean="0"/>
              <a:t>Rimnicu</a:t>
            </a:r>
            <a:r>
              <a:rPr lang="en-US" dirty="0" smtClean="0"/>
              <a:t> </a:t>
            </a:r>
            <a:r>
              <a:rPr lang="en-US" dirty="0" err="1" smtClean="0"/>
              <a:t>Vilcea</a:t>
            </a:r>
            <a:r>
              <a:rPr lang="en-US" dirty="0" smtClean="0"/>
              <a:t>)</a:t>
            </a:r>
            <a:endParaRPr lang="en-US" dirty="0"/>
          </a:p>
        </p:txBody>
      </p:sp>
      <p:sp>
        <p:nvSpPr>
          <p:cNvPr id="27" name="TextBox 26"/>
          <p:cNvSpPr txBox="1"/>
          <p:nvPr/>
        </p:nvSpPr>
        <p:spPr>
          <a:xfrm>
            <a:off x="5817252" y="3813361"/>
            <a:ext cx="1875835" cy="369332"/>
          </a:xfrm>
          <a:prstGeom prst="rect">
            <a:avLst/>
          </a:prstGeom>
          <a:noFill/>
        </p:spPr>
        <p:txBody>
          <a:bodyPr wrap="none" rtlCol="0">
            <a:spAutoFit/>
          </a:bodyPr>
          <a:lstStyle/>
          <a:p>
            <a:r>
              <a:rPr lang="en-US" dirty="0" smtClean="0"/>
              <a:t>In(</a:t>
            </a:r>
            <a:r>
              <a:rPr lang="en-US" dirty="0" err="1" smtClean="0"/>
              <a:t>Rimnicu</a:t>
            </a:r>
            <a:r>
              <a:rPr lang="en-US" dirty="0" smtClean="0"/>
              <a:t> </a:t>
            </a:r>
            <a:r>
              <a:rPr lang="en-US" dirty="0" err="1" smtClean="0"/>
              <a:t>Vilcea</a:t>
            </a:r>
            <a:r>
              <a:rPr lang="en-US" dirty="0" smtClean="0"/>
              <a:t>)</a:t>
            </a:r>
            <a:endParaRPr lang="en-US" dirty="0"/>
          </a:p>
        </p:txBody>
      </p:sp>
      <p:sp>
        <p:nvSpPr>
          <p:cNvPr id="28" name="TextBox 27"/>
          <p:cNvSpPr txBox="1"/>
          <p:nvPr/>
        </p:nvSpPr>
        <p:spPr>
          <a:xfrm>
            <a:off x="6554660" y="4838176"/>
            <a:ext cx="1729448" cy="646331"/>
          </a:xfrm>
          <a:prstGeom prst="rect">
            <a:avLst/>
          </a:prstGeom>
          <a:noFill/>
        </p:spPr>
        <p:txBody>
          <a:bodyPr wrap="none" rtlCol="0">
            <a:spAutoFit/>
          </a:bodyPr>
          <a:lstStyle/>
          <a:p>
            <a:pPr algn="ctr"/>
            <a:r>
              <a:rPr lang="en-US" dirty="0" smtClean="0"/>
              <a:t>Leaf Nodes</a:t>
            </a:r>
          </a:p>
          <a:p>
            <a:r>
              <a:rPr lang="en-US" dirty="0" smtClean="0"/>
              <a:t>(no children yet)</a:t>
            </a:r>
            <a:endParaRPr lang="en-US" dirty="0"/>
          </a:p>
        </p:txBody>
      </p:sp>
      <p:cxnSp>
        <p:nvCxnSpPr>
          <p:cNvPr id="29" name="Elbow Connector 28"/>
          <p:cNvCxnSpPr>
            <a:stCxn id="9" idx="3"/>
          </p:cNvCxnSpPr>
          <p:nvPr/>
        </p:nvCxnSpPr>
        <p:spPr>
          <a:xfrm>
            <a:off x="6659731" y="2642193"/>
            <a:ext cx="1324330" cy="21486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2" idx="3"/>
            <a:endCxn id="28" idx="3"/>
          </p:cNvCxnSpPr>
          <p:nvPr/>
        </p:nvCxnSpPr>
        <p:spPr>
          <a:xfrm flipH="1">
            <a:off x="8284108" y="2642193"/>
            <a:ext cx="975829" cy="2519149"/>
          </a:xfrm>
          <a:prstGeom prst="bentConnector3">
            <a:avLst>
              <a:gd name="adj1" fmla="val -2342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27" idx="2"/>
            <a:endCxn id="28" idx="0"/>
          </p:cNvCxnSpPr>
          <p:nvPr/>
        </p:nvCxnSpPr>
        <p:spPr>
          <a:xfrm rot="16200000" flipH="1">
            <a:off x="6759536" y="4178327"/>
            <a:ext cx="655483" cy="66421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4" idx="2"/>
          </p:cNvCxnSpPr>
          <p:nvPr/>
        </p:nvCxnSpPr>
        <p:spPr>
          <a:xfrm rot="16200000" flipH="1">
            <a:off x="4806669" y="3647182"/>
            <a:ext cx="1049565" cy="21205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21" idx="2"/>
          </p:cNvCxnSpPr>
          <p:nvPr/>
        </p:nvCxnSpPr>
        <p:spPr>
          <a:xfrm rot="16200000" flipH="1">
            <a:off x="4199897" y="2922142"/>
            <a:ext cx="931297" cy="34523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8" idx="2"/>
          </p:cNvCxnSpPr>
          <p:nvPr/>
        </p:nvCxnSpPr>
        <p:spPr>
          <a:xfrm rot="16200000" flipH="1">
            <a:off x="3422924" y="2011188"/>
            <a:ext cx="797317" cy="51403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945370" y="5623051"/>
            <a:ext cx="9875030" cy="646331"/>
          </a:xfrm>
          <a:prstGeom prst="rect">
            <a:avLst/>
          </a:prstGeom>
        </p:spPr>
        <p:txBody>
          <a:bodyPr wrap="square">
            <a:spAutoFit/>
          </a:bodyPr>
          <a:lstStyle/>
          <a:p>
            <a:r>
              <a:rPr lang="en-US" b="1" dirty="0">
                <a:latin typeface="Helvetica" panose="020B0500000000000000" pitchFamily="34" charset="0"/>
              </a:rPr>
              <a:t>Frontier: </a:t>
            </a:r>
            <a:r>
              <a:rPr lang="en-US" dirty="0">
                <a:latin typeface="Helvetica" panose="020B0500000000000000" pitchFamily="34" charset="0"/>
              </a:rPr>
              <a:t>Set of all leaf nodes available for expansion at any given point</a:t>
            </a:r>
          </a:p>
          <a:p>
            <a:r>
              <a:rPr lang="en-US" b="1" dirty="0">
                <a:latin typeface="Helvetica" panose="020B0500000000000000" pitchFamily="34" charset="0"/>
              </a:rPr>
              <a:t>Search Strategy: </a:t>
            </a:r>
            <a:r>
              <a:rPr lang="en-US" dirty="0">
                <a:latin typeface="Helvetica" panose="020B0500000000000000" pitchFamily="34" charset="0"/>
              </a:rPr>
              <a:t>Choosing which state to expand next</a:t>
            </a:r>
            <a:endParaRPr lang="en-US" b="1" dirty="0">
              <a:latin typeface="Helvetica" panose="020B0500000000000000" pitchFamily="34" charset="0"/>
            </a:endParaRPr>
          </a:p>
        </p:txBody>
      </p:sp>
    </p:spTree>
    <p:extLst>
      <p:ext uri="{BB962C8B-B14F-4D97-AF65-F5344CB8AC3E}">
        <p14:creationId xmlns:p14="http://schemas.microsoft.com/office/powerpoint/2010/main" val="376407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P spid="23" grpId="0"/>
      <p:bldP spid="24" grpId="0"/>
      <p:bldP spid="2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Simple Reflex Agent</a:t>
            </a:r>
          </a:p>
          <a:p>
            <a:r>
              <a:rPr lang="en-US" dirty="0"/>
              <a:t>Model based Agent</a:t>
            </a:r>
          </a:p>
          <a:p>
            <a:r>
              <a:rPr lang="en-US" b="1" dirty="0"/>
              <a:t>Goal based Agent</a:t>
            </a:r>
          </a:p>
          <a:p>
            <a:r>
              <a:rPr lang="en-US" dirty="0"/>
              <a:t>Utility based Agent</a:t>
            </a:r>
          </a:p>
          <a:p>
            <a:r>
              <a:rPr lang="en-US" dirty="0"/>
              <a:t>Learning based Agent</a:t>
            </a:r>
          </a:p>
          <a:p>
            <a:endParaRPr lang="en-US" dirty="0"/>
          </a:p>
        </p:txBody>
      </p:sp>
      <p:sp>
        <p:nvSpPr>
          <p:cNvPr id="4" name="Text Placeholder 3"/>
          <p:cNvSpPr>
            <a:spLocks noGrp="1"/>
          </p:cNvSpPr>
          <p:nvPr>
            <p:ph type="body" sz="quarter" idx="14"/>
          </p:nvPr>
        </p:nvSpPr>
        <p:spPr>
          <a:xfrm>
            <a:off x="329247" y="1143001"/>
            <a:ext cx="11196956" cy="395287"/>
          </a:xfrm>
        </p:spPr>
        <p:txBody>
          <a:bodyPr/>
          <a:lstStyle/>
          <a:p>
            <a:endParaRPr lang="en-US"/>
          </a:p>
        </p:txBody>
      </p:sp>
      <p:sp>
        <p:nvSpPr>
          <p:cNvPr id="5" name="Title 4"/>
          <p:cNvSpPr>
            <a:spLocks noGrp="1"/>
          </p:cNvSpPr>
          <p:nvPr>
            <p:ph type="title"/>
          </p:nvPr>
        </p:nvSpPr>
        <p:spPr/>
        <p:txBody>
          <a:bodyPr/>
          <a:lstStyle/>
          <a:p>
            <a:r>
              <a:rPr lang="en-US" dirty="0"/>
              <a:t>Agent Architecture Recap</a:t>
            </a:r>
          </a:p>
        </p:txBody>
      </p:sp>
    </p:spTree>
    <p:extLst>
      <p:ext uri="{BB962C8B-B14F-4D97-AF65-F5344CB8AC3E}">
        <p14:creationId xmlns:p14="http://schemas.microsoft.com/office/powerpoint/2010/main" val="25694609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Search Algorithm</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grpSp>
        <p:nvGrpSpPr>
          <p:cNvPr id="5" name="Group 4"/>
          <p:cNvGrpSpPr/>
          <p:nvPr/>
        </p:nvGrpSpPr>
        <p:grpSpPr>
          <a:xfrm>
            <a:off x="4800600" y="1905000"/>
            <a:ext cx="5746234" cy="1531459"/>
            <a:chOff x="3748112" y="4497694"/>
            <a:chExt cx="5746234" cy="1531459"/>
          </a:xfrm>
        </p:grpSpPr>
        <p:sp>
          <p:nvSpPr>
            <p:cNvPr id="6" name="TextBox 5"/>
            <p:cNvSpPr txBox="1"/>
            <p:nvPr/>
          </p:nvSpPr>
          <p:spPr>
            <a:xfrm>
              <a:off x="3748112" y="5659821"/>
              <a:ext cx="981359" cy="369332"/>
            </a:xfrm>
            <a:prstGeom prst="rect">
              <a:avLst/>
            </a:prstGeom>
            <a:noFill/>
          </p:spPr>
          <p:txBody>
            <a:bodyPr wrap="none" rtlCol="0">
              <a:spAutoFit/>
            </a:bodyPr>
            <a:lstStyle/>
            <a:p>
              <a:r>
                <a:rPr lang="en-US" b="1" dirty="0" smtClean="0"/>
                <a:t>In(Sibiu)</a:t>
              </a:r>
              <a:endParaRPr lang="en-US" b="1" dirty="0"/>
            </a:p>
          </p:txBody>
        </p:sp>
        <p:sp>
          <p:nvSpPr>
            <p:cNvPr id="7" name="TextBox 6"/>
            <p:cNvSpPr txBox="1"/>
            <p:nvPr/>
          </p:nvSpPr>
          <p:spPr>
            <a:xfrm>
              <a:off x="3911636" y="5103507"/>
              <a:ext cx="1067921" cy="369332"/>
            </a:xfrm>
            <a:prstGeom prst="rect">
              <a:avLst/>
            </a:prstGeom>
            <a:noFill/>
          </p:spPr>
          <p:txBody>
            <a:bodyPr wrap="none" rtlCol="0">
              <a:spAutoFit/>
            </a:bodyPr>
            <a:lstStyle/>
            <a:p>
              <a:r>
                <a:rPr lang="en-US" b="1" dirty="0" smtClean="0"/>
                <a:t>Go(Sibiu)</a:t>
              </a:r>
              <a:endParaRPr lang="en-US" b="1" dirty="0"/>
            </a:p>
          </p:txBody>
        </p:sp>
        <p:cxnSp>
          <p:nvCxnSpPr>
            <p:cNvPr id="8" name="Straight Arrow Connector 7"/>
            <p:cNvCxnSpPr/>
            <p:nvPr/>
          </p:nvCxnSpPr>
          <p:spPr>
            <a:xfrm flipH="1">
              <a:off x="4508938" y="4918841"/>
              <a:ext cx="1355834" cy="740980"/>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10478" y="5659821"/>
              <a:ext cx="1415965" cy="369332"/>
            </a:xfrm>
            <a:prstGeom prst="rect">
              <a:avLst/>
            </a:prstGeom>
            <a:noFill/>
          </p:spPr>
          <p:txBody>
            <a:bodyPr wrap="none" rtlCol="0">
              <a:spAutoFit/>
            </a:bodyPr>
            <a:lstStyle/>
            <a:p>
              <a:r>
                <a:rPr lang="en-US" dirty="0" smtClean="0"/>
                <a:t>In(Timisoara)</a:t>
              </a:r>
              <a:endParaRPr lang="en-US" dirty="0"/>
            </a:p>
          </p:txBody>
        </p:sp>
        <p:sp>
          <p:nvSpPr>
            <p:cNvPr id="10" name="TextBox 9"/>
            <p:cNvSpPr txBox="1"/>
            <p:nvPr/>
          </p:nvSpPr>
          <p:spPr>
            <a:xfrm>
              <a:off x="6081966" y="5103507"/>
              <a:ext cx="1504130" cy="369332"/>
            </a:xfrm>
            <a:prstGeom prst="rect">
              <a:avLst/>
            </a:prstGeom>
            <a:noFill/>
          </p:spPr>
          <p:txBody>
            <a:bodyPr wrap="none" rtlCol="0">
              <a:spAutoFit/>
            </a:bodyPr>
            <a:lstStyle/>
            <a:p>
              <a:r>
                <a:rPr lang="en-US" dirty="0" smtClean="0"/>
                <a:t>Go(Timisoara)</a:t>
              </a:r>
              <a:endParaRPr lang="en-US" dirty="0"/>
            </a:p>
          </p:txBody>
        </p:sp>
        <p:cxnSp>
          <p:nvCxnSpPr>
            <p:cNvPr id="11" name="Straight Arrow Connector 10"/>
            <p:cNvCxnSpPr/>
            <p:nvPr/>
          </p:nvCxnSpPr>
          <p:spPr>
            <a:xfrm>
              <a:off x="6096000" y="4918841"/>
              <a:ext cx="0"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325322" y="5659821"/>
              <a:ext cx="1101327" cy="369332"/>
            </a:xfrm>
            <a:prstGeom prst="rect">
              <a:avLst/>
            </a:prstGeom>
            <a:noFill/>
          </p:spPr>
          <p:txBody>
            <a:bodyPr wrap="none" rtlCol="0">
              <a:spAutoFit/>
            </a:bodyPr>
            <a:lstStyle/>
            <a:p>
              <a:r>
                <a:rPr lang="en-US" dirty="0" smtClean="0"/>
                <a:t>In(</a:t>
              </a:r>
              <a:r>
                <a:rPr lang="en-US" dirty="0" err="1" smtClean="0"/>
                <a:t>Zerind</a:t>
              </a:r>
              <a:r>
                <a:rPr lang="en-US" dirty="0" smtClean="0"/>
                <a:t>)</a:t>
              </a:r>
              <a:endParaRPr lang="en-US" dirty="0"/>
            </a:p>
          </p:txBody>
        </p:sp>
        <p:sp>
          <p:nvSpPr>
            <p:cNvPr id="13" name="TextBox 12"/>
            <p:cNvSpPr txBox="1"/>
            <p:nvPr/>
          </p:nvSpPr>
          <p:spPr>
            <a:xfrm>
              <a:off x="8304853" y="5103507"/>
              <a:ext cx="1189493" cy="369332"/>
            </a:xfrm>
            <a:prstGeom prst="rect">
              <a:avLst/>
            </a:prstGeom>
            <a:noFill/>
          </p:spPr>
          <p:txBody>
            <a:bodyPr wrap="none" rtlCol="0">
              <a:spAutoFit/>
            </a:bodyPr>
            <a:lstStyle/>
            <a:p>
              <a:r>
                <a:rPr lang="en-US" dirty="0" smtClean="0"/>
                <a:t>Go(</a:t>
              </a:r>
              <a:r>
                <a:rPr lang="en-US" dirty="0" err="1" smtClean="0"/>
                <a:t>Zerind</a:t>
              </a:r>
              <a:r>
                <a:rPr lang="en-US" dirty="0" smtClean="0"/>
                <a:t>)</a:t>
              </a:r>
              <a:endParaRPr lang="en-US" dirty="0"/>
            </a:p>
          </p:txBody>
        </p:sp>
        <p:cxnSp>
          <p:nvCxnSpPr>
            <p:cNvPr id="14" name="Straight Arrow Connector 13"/>
            <p:cNvCxnSpPr/>
            <p:nvPr/>
          </p:nvCxnSpPr>
          <p:spPr>
            <a:xfrm>
              <a:off x="6826443" y="4918841"/>
              <a:ext cx="2049543" cy="740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760282" y="4497694"/>
              <a:ext cx="966868" cy="369332"/>
            </a:xfrm>
            <a:prstGeom prst="rect">
              <a:avLst/>
            </a:prstGeom>
            <a:noFill/>
          </p:spPr>
          <p:txBody>
            <a:bodyPr wrap="none" rtlCol="0">
              <a:spAutoFit/>
            </a:bodyPr>
            <a:lstStyle/>
            <a:p>
              <a:r>
                <a:rPr lang="en-US" b="1" dirty="0" smtClean="0"/>
                <a:t>In(Arad)</a:t>
              </a:r>
              <a:endParaRPr lang="en-US" b="1" dirty="0"/>
            </a:p>
          </p:txBody>
        </p:sp>
      </p:grpSp>
      <p:cxnSp>
        <p:nvCxnSpPr>
          <p:cNvPr id="16" name="Straight Arrow Connector 15"/>
          <p:cNvCxnSpPr/>
          <p:nvPr/>
        </p:nvCxnSpPr>
        <p:spPr>
          <a:xfrm flipH="1">
            <a:off x="2818227" y="3436459"/>
            <a:ext cx="1982373"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920886" y="3929710"/>
            <a:ext cx="1034450" cy="369332"/>
          </a:xfrm>
          <a:prstGeom prst="rect">
            <a:avLst/>
          </a:prstGeom>
          <a:noFill/>
        </p:spPr>
        <p:txBody>
          <a:bodyPr wrap="none" rtlCol="0">
            <a:spAutoFit/>
          </a:bodyPr>
          <a:lstStyle/>
          <a:p>
            <a:r>
              <a:rPr lang="en-US" dirty="0" smtClean="0"/>
              <a:t>Go(Arad)</a:t>
            </a:r>
            <a:endParaRPr lang="en-US" dirty="0"/>
          </a:p>
        </p:txBody>
      </p:sp>
      <p:sp>
        <p:nvSpPr>
          <p:cNvPr id="18" name="TextBox 17"/>
          <p:cNvSpPr txBox="1"/>
          <p:nvPr/>
        </p:nvSpPr>
        <p:spPr>
          <a:xfrm>
            <a:off x="1997476" y="4422961"/>
            <a:ext cx="946285" cy="369332"/>
          </a:xfrm>
          <a:prstGeom prst="rect">
            <a:avLst/>
          </a:prstGeom>
          <a:noFill/>
        </p:spPr>
        <p:txBody>
          <a:bodyPr wrap="none" rtlCol="0">
            <a:spAutoFit/>
          </a:bodyPr>
          <a:lstStyle/>
          <a:p>
            <a:r>
              <a:rPr lang="en-US" dirty="0" smtClean="0"/>
              <a:t>In(Arad)</a:t>
            </a:r>
            <a:endParaRPr lang="en-US" dirty="0"/>
          </a:p>
        </p:txBody>
      </p:sp>
      <p:cxnSp>
        <p:nvCxnSpPr>
          <p:cNvPr id="19" name="Straight Arrow Connector 18"/>
          <p:cNvCxnSpPr/>
          <p:nvPr/>
        </p:nvCxnSpPr>
        <p:spPr>
          <a:xfrm flipH="1">
            <a:off x="4647027" y="3436459"/>
            <a:ext cx="317097" cy="9865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505437" y="3929710"/>
            <a:ext cx="1295163" cy="369332"/>
          </a:xfrm>
          <a:prstGeom prst="rect">
            <a:avLst/>
          </a:prstGeom>
          <a:noFill/>
        </p:spPr>
        <p:txBody>
          <a:bodyPr wrap="none" rtlCol="0">
            <a:spAutoFit/>
          </a:bodyPr>
          <a:lstStyle/>
          <a:p>
            <a:r>
              <a:rPr lang="en-US" dirty="0" smtClean="0"/>
              <a:t>Go(</a:t>
            </a:r>
            <a:r>
              <a:rPr lang="en-US" dirty="0" err="1" smtClean="0"/>
              <a:t>Fagaras</a:t>
            </a:r>
            <a:r>
              <a:rPr lang="en-US" dirty="0" smtClean="0"/>
              <a:t>)</a:t>
            </a:r>
            <a:endParaRPr lang="en-US" dirty="0"/>
          </a:p>
        </p:txBody>
      </p:sp>
      <p:sp>
        <p:nvSpPr>
          <p:cNvPr id="21" name="TextBox 20"/>
          <p:cNvSpPr txBox="1"/>
          <p:nvPr/>
        </p:nvSpPr>
        <p:spPr>
          <a:xfrm>
            <a:off x="3555048" y="4422961"/>
            <a:ext cx="1206997" cy="369332"/>
          </a:xfrm>
          <a:prstGeom prst="rect">
            <a:avLst/>
          </a:prstGeom>
          <a:noFill/>
        </p:spPr>
        <p:txBody>
          <a:bodyPr wrap="none" rtlCol="0">
            <a:spAutoFit/>
          </a:bodyPr>
          <a:lstStyle/>
          <a:p>
            <a:r>
              <a:rPr lang="en-US" dirty="0" smtClean="0"/>
              <a:t>In(</a:t>
            </a:r>
            <a:r>
              <a:rPr lang="en-US" dirty="0" err="1" smtClean="0"/>
              <a:t>Fagaras</a:t>
            </a:r>
            <a:r>
              <a:rPr lang="en-US" dirty="0" smtClean="0"/>
              <a:t>)</a:t>
            </a:r>
            <a:endParaRPr lang="en-US" dirty="0"/>
          </a:p>
        </p:txBody>
      </p:sp>
      <p:cxnSp>
        <p:nvCxnSpPr>
          <p:cNvPr id="22" name="Straight Arrow Connector 21"/>
          <p:cNvCxnSpPr>
            <a:stCxn id="6" idx="2"/>
          </p:cNvCxnSpPr>
          <p:nvPr/>
        </p:nvCxnSpPr>
        <p:spPr>
          <a:xfrm flipH="1">
            <a:off x="5291279" y="3436459"/>
            <a:ext cx="1"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275513" y="3929710"/>
            <a:ext cx="1279709" cy="369332"/>
          </a:xfrm>
          <a:prstGeom prst="rect">
            <a:avLst/>
          </a:prstGeom>
          <a:noFill/>
        </p:spPr>
        <p:txBody>
          <a:bodyPr wrap="none" rtlCol="0">
            <a:spAutoFit/>
          </a:bodyPr>
          <a:lstStyle/>
          <a:p>
            <a:r>
              <a:rPr lang="en-US" dirty="0" smtClean="0"/>
              <a:t>Go(Oradea)</a:t>
            </a:r>
            <a:endParaRPr lang="en-US" dirty="0"/>
          </a:p>
        </p:txBody>
      </p:sp>
      <p:sp>
        <p:nvSpPr>
          <p:cNvPr id="24" name="TextBox 23"/>
          <p:cNvSpPr txBox="1"/>
          <p:nvPr/>
        </p:nvSpPr>
        <p:spPr>
          <a:xfrm>
            <a:off x="4894585" y="4422961"/>
            <a:ext cx="1191545" cy="369332"/>
          </a:xfrm>
          <a:prstGeom prst="rect">
            <a:avLst/>
          </a:prstGeom>
          <a:noFill/>
        </p:spPr>
        <p:txBody>
          <a:bodyPr wrap="none" rtlCol="0">
            <a:spAutoFit/>
          </a:bodyPr>
          <a:lstStyle/>
          <a:p>
            <a:r>
              <a:rPr lang="en-US" dirty="0" smtClean="0"/>
              <a:t>In(Oradea)</a:t>
            </a:r>
            <a:endParaRPr lang="en-US" dirty="0"/>
          </a:p>
        </p:txBody>
      </p:sp>
      <p:cxnSp>
        <p:nvCxnSpPr>
          <p:cNvPr id="25" name="Straight Arrow Connector 24"/>
          <p:cNvCxnSpPr/>
          <p:nvPr/>
        </p:nvCxnSpPr>
        <p:spPr>
          <a:xfrm>
            <a:off x="5781959" y="3436459"/>
            <a:ext cx="1514245" cy="98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045119" y="3929710"/>
            <a:ext cx="1963999" cy="369332"/>
          </a:xfrm>
          <a:prstGeom prst="rect">
            <a:avLst/>
          </a:prstGeom>
          <a:noFill/>
        </p:spPr>
        <p:txBody>
          <a:bodyPr wrap="none" rtlCol="0">
            <a:spAutoFit/>
          </a:bodyPr>
          <a:lstStyle/>
          <a:p>
            <a:r>
              <a:rPr lang="en-US" dirty="0" smtClean="0"/>
              <a:t>Go(</a:t>
            </a:r>
            <a:r>
              <a:rPr lang="en-US" dirty="0" err="1" smtClean="0"/>
              <a:t>Rimnicu</a:t>
            </a:r>
            <a:r>
              <a:rPr lang="en-US" dirty="0" smtClean="0"/>
              <a:t> </a:t>
            </a:r>
            <a:r>
              <a:rPr lang="en-US" dirty="0" err="1" smtClean="0"/>
              <a:t>Vilcea</a:t>
            </a:r>
            <a:r>
              <a:rPr lang="en-US" dirty="0" smtClean="0"/>
              <a:t>)</a:t>
            </a:r>
            <a:endParaRPr lang="en-US" dirty="0"/>
          </a:p>
        </p:txBody>
      </p:sp>
      <p:sp>
        <p:nvSpPr>
          <p:cNvPr id="27" name="TextBox 26"/>
          <p:cNvSpPr txBox="1"/>
          <p:nvPr/>
        </p:nvSpPr>
        <p:spPr>
          <a:xfrm>
            <a:off x="7036452" y="4422961"/>
            <a:ext cx="1875835" cy="369332"/>
          </a:xfrm>
          <a:prstGeom prst="rect">
            <a:avLst/>
          </a:prstGeom>
          <a:noFill/>
        </p:spPr>
        <p:txBody>
          <a:bodyPr wrap="none" rtlCol="0">
            <a:spAutoFit/>
          </a:bodyPr>
          <a:lstStyle/>
          <a:p>
            <a:r>
              <a:rPr lang="en-US" dirty="0" smtClean="0"/>
              <a:t>In(</a:t>
            </a:r>
            <a:r>
              <a:rPr lang="en-US" dirty="0" err="1" smtClean="0"/>
              <a:t>Rimnicu</a:t>
            </a:r>
            <a:r>
              <a:rPr lang="en-US" dirty="0" smtClean="0"/>
              <a:t> </a:t>
            </a:r>
            <a:r>
              <a:rPr lang="en-US" dirty="0" err="1" smtClean="0"/>
              <a:t>Vilcea</a:t>
            </a:r>
            <a:r>
              <a:rPr lang="en-US" dirty="0" smtClean="0"/>
              <a:t>)</a:t>
            </a:r>
            <a:endParaRPr lang="en-US" dirty="0"/>
          </a:p>
        </p:txBody>
      </p:sp>
      <p:cxnSp>
        <p:nvCxnSpPr>
          <p:cNvPr id="28" name="Curved Connector 27"/>
          <p:cNvCxnSpPr>
            <a:stCxn id="18" idx="1"/>
            <a:endCxn id="15" idx="0"/>
          </p:cNvCxnSpPr>
          <p:nvPr/>
        </p:nvCxnSpPr>
        <p:spPr>
          <a:xfrm rot="10800000" flipH="1">
            <a:off x="1997476" y="1905001"/>
            <a:ext cx="5298728" cy="2702627"/>
          </a:xfrm>
          <a:prstGeom prst="curvedConnector4">
            <a:avLst>
              <a:gd name="adj1" fmla="val -4314"/>
              <a:gd name="adj2" fmla="val 108458"/>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238135" y="2319422"/>
            <a:ext cx="1610377" cy="923330"/>
          </a:xfrm>
          <a:prstGeom prst="rect">
            <a:avLst/>
          </a:prstGeom>
          <a:noFill/>
        </p:spPr>
        <p:txBody>
          <a:bodyPr wrap="none" rtlCol="0">
            <a:spAutoFit/>
          </a:bodyPr>
          <a:lstStyle/>
          <a:p>
            <a:pPr algn="ctr"/>
            <a:r>
              <a:rPr lang="en-US" dirty="0" smtClean="0"/>
              <a:t>Repeated State</a:t>
            </a:r>
          </a:p>
          <a:p>
            <a:pPr algn="ctr"/>
            <a:r>
              <a:rPr lang="en-US" dirty="0"/>
              <a:t>g</a:t>
            </a:r>
            <a:r>
              <a:rPr lang="en-US" dirty="0" smtClean="0"/>
              <a:t>enerated by</a:t>
            </a:r>
          </a:p>
          <a:p>
            <a:pPr algn="ctr"/>
            <a:r>
              <a:rPr lang="en-US" dirty="0" smtClean="0"/>
              <a:t>Loopy Path</a:t>
            </a:r>
            <a:endParaRPr lang="en-US" dirty="0"/>
          </a:p>
        </p:txBody>
      </p:sp>
      <p:sp>
        <p:nvSpPr>
          <p:cNvPr id="30" name="Rectangle 29"/>
          <p:cNvSpPr/>
          <p:nvPr/>
        </p:nvSpPr>
        <p:spPr>
          <a:xfrm>
            <a:off x="1371599" y="5109919"/>
            <a:ext cx="9107537" cy="923330"/>
          </a:xfrm>
          <a:prstGeom prst="rect">
            <a:avLst/>
          </a:prstGeom>
        </p:spPr>
        <p:txBody>
          <a:bodyPr wrap="square">
            <a:spAutoFit/>
          </a:bodyPr>
          <a:lstStyle/>
          <a:p>
            <a:r>
              <a:rPr lang="en-US" b="1" dirty="0">
                <a:latin typeface="Helvetica" panose="020B0500000000000000" pitchFamily="34" charset="0"/>
              </a:rPr>
              <a:t>Redundant Path:</a:t>
            </a:r>
            <a:r>
              <a:rPr lang="en-US" dirty="0">
                <a:latin typeface="Helvetica" panose="020B0500000000000000" pitchFamily="34" charset="0"/>
              </a:rPr>
              <a:t> More than one way to reach a state from another. </a:t>
            </a:r>
          </a:p>
          <a:p>
            <a:pPr marL="285750" indent="-285750">
              <a:buFontTx/>
              <a:buChar char="-"/>
            </a:pPr>
            <a:r>
              <a:rPr lang="en-US" dirty="0">
                <a:latin typeface="Helvetica" panose="020B0500000000000000" pitchFamily="34" charset="0"/>
              </a:rPr>
              <a:t>E.g., Arad – Sibiu (140 </a:t>
            </a:r>
            <a:r>
              <a:rPr lang="en-US" dirty="0" err="1">
                <a:latin typeface="Helvetica" panose="020B0500000000000000" pitchFamily="34" charset="0"/>
              </a:rPr>
              <a:t>kms</a:t>
            </a:r>
            <a:r>
              <a:rPr lang="en-US" dirty="0">
                <a:latin typeface="Helvetica" panose="020B0500000000000000" pitchFamily="34" charset="0"/>
              </a:rPr>
              <a:t>) and Arad-</a:t>
            </a:r>
            <a:r>
              <a:rPr lang="en-US" dirty="0" err="1">
                <a:latin typeface="Helvetica" panose="020B0500000000000000" pitchFamily="34" charset="0"/>
              </a:rPr>
              <a:t>Zerind</a:t>
            </a:r>
            <a:r>
              <a:rPr lang="en-US" dirty="0">
                <a:latin typeface="Helvetica" panose="020B0500000000000000" pitchFamily="34" charset="0"/>
              </a:rPr>
              <a:t>-Oradea-Sibiu (297 </a:t>
            </a:r>
            <a:r>
              <a:rPr lang="en-US" dirty="0" err="1">
                <a:latin typeface="Helvetica" panose="020B0500000000000000" pitchFamily="34" charset="0"/>
              </a:rPr>
              <a:t>kms</a:t>
            </a:r>
            <a:r>
              <a:rPr lang="en-US" dirty="0">
                <a:latin typeface="Helvetica" panose="020B0500000000000000" pitchFamily="34" charset="0"/>
              </a:rPr>
              <a:t>)</a:t>
            </a:r>
          </a:p>
          <a:p>
            <a:pPr marL="285750" indent="-285750">
              <a:buFontTx/>
              <a:buChar char="-"/>
            </a:pPr>
            <a:r>
              <a:rPr lang="en-US" dirty="0">
                <a:latin typeface="Helvetica" panose="020B0500000000000000" pitchFamily="34" charset="0"/>
              </a:rPr>
              <a:t>Loopy Path is a special case</a:t>
            </a:r>
          </a:p>
        </p:txBody>
      </p:sp>
    </p:spTree>
    <p:extLst>
      <p:ext uri="{BB962C8B-B14F-4D97-AF65-F5344CB8AC3E}">
        <p14:creationId xmlns:p14="http://schemas.microsoft.com/office/powerpoint/2010/main" val="2768102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Search Algorithm</a:t>
            </a:r>
            <a:endParaRPr lang="en-IN" dirty="0"/>
          </a:p>
        </p:txBody>
      </p:sp>
      <p:sp>
        <p:nvSpPr>
          <p:cNvPr id="3" name="Text Placeholder 2"/>
          <p:cNvSpPr>
            <a:spLocks noGrp="1"/>
          </p:cNvSpPr>
          <p:nvPr>
            <p:ph type="body" sz="quarter" idx="13"/>
          </p:nvPr>
        </p:nvSpPr>
        <p:spPr/>
        <p:txBody>
          <a:bodyPr/>
          <a:lstStyle/>
          <a:p>
            <a:r>
              <a:rPr lang="en-US" dirty="0"/>
              <a:t>To solve the Redundancy Path problem,</a:t>
            </a:r>
          </a:p>
          <a:p>
            <a:pPr lvl="1"/>
            <a:r>
              <a:rPr lang="en-US" dirty="0"/>
              <a:t>Explored Set: keeps track of states that are already visited</a:t>
            </a:r>
          </a:p>
          <a:p>
            <a:pPr lvl="1"/>
            <a:r>
              <a:rPr lang="en-US" dirty="0"/>
              <a:t>Augments the Tree-Search algorithm to solve redundancy</a:t>
            </a:r>
          </a:p>
          <a:p>
            <a:pPr lvl="1"/>
            <a:r>
              <a:rPr lang="en-US" dirty="0"/>
              <a:t>We call it </a:t>
            </a:r>
            <a:r>
              <a:rPr lang="en-US" b="1" dirty="0"/>
              <a:t>Graph-Search Algorithm</a:t>
            </a:r>
          </a:p>
          <a:p>
            <a:pPr lvl="1"/>
            <a:r>
              <a:rPr lang="en-US" dirty="0"/>
              <a:t>Therefore, the search tree contains at most one copy of each state</a:t>
            </a:r>
          </a:p>
          <a:p>
            <a:pPr lvl="1"/>
            <a:r>
              <a:rPr lang="en-US" dirty="0"/>
              <a:t>Growing a tree directly on the state-space graph</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422301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Search Algorithm</a:t>
            </a: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9850" y="2270372"/>
            <a:ext cx="9512300" cy="2705100"/>
          </a:xfrm>
        </p:spPr>
      </p:pic>
      <p:sp>
        <p:nvSpPr>
          <p:cNvPr id="6" name="TextBox 5"/>
          <p:cNvSpPr txBox="1"/>
          <p:nvPr/>
        </p:nvSpPr>
        <p:spPr>
          <a:xfrm>
            <a:off x="4655101" y="5324323"/>
            <a:ext cx="3395994" cy="461665"/>
          </a:xfrm>
          <a:prstGeom prst="rect">
            <a:avLst/>
          </a:prstGeom>
          <a:noFill/>
        </p:spPr>
        <p:txBody>
          <a:bodyPr wrap="none" rtlCol="0">
            <a:spAutoFit/>
          </a:bodyPr>
          <a:lstStyle/>
          <a:p>
            <a:r>
              <a:rPr lang="en-US" sz="2400" dirty="0" smtClean="0"/>
              <a:t>Rectangular Grid Problem</a:t>
            </a:r>
            <a:endParaRPr lang="en-US" sz="2400" dirty="0"/>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589" y="2090587"/>
            <a:ext cx="9512300" cy="2705100"/>
          </a:xfrm>
          <a:prstGeom prst="rect">
            <a:avLst/>
          </a:prstGeom>
        </p:spPr>
      </p:pic>
    </p:spTree>
    <p:extLst>
      <p:ext uri="{BB962C8B-B14F-4D97-AF65-F5344CB8AC3E}">
        <p14:creationId xmlns:p14="http://schemas.microsoft.com/office/powerpoint/2010/main" val="2141627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Search Algorithm</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1600201"/>
            <a:ext cx="7171086" cy="4351338"/>
          </a:xfrm>
          <a:prstGeom prst="rect">
            <a:avLst/>
          </a:prstGeom>
        </p:spPr>
      </p:pic>
    </p:spTree>
    <p:extLst>
      <p:ext uri="{BB962C8B-B14F-4D97-AF65-F5344CB8AC3E}">
        <p14:creationId xmlns:p14="http://schemas.microsoft.com/office/powerpoint/2010/main" val="1075925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Search Algorithm</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6"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8900" y="2392894"/>
            <a:ext cx="9423400" cy="2006600"/>
          </a:xfrm>
          <a:prstGeom prst="rect">
            <a:avLst/>
          </a:prstGeom>
        </p:spPr>
      </p:pic>
      <p:sp>
        <p:nvSpPr>
          <p:cNvPr id="7" name="TextBox 6"/>
          <p:cNvSpPr txBox="1"/>
          <p:nvPr/>
        </p:nvSpPr>
        <p:spPr>
          <a:xfrm>
            <a:off x="1046058" y="2768721"/>
            <a:ext cx="625684" cy="369332"/>
          </a:xfrm>
          <a:prstGeom prst="rect">
            <a:avLst/>
          </a:prstGeom>
          <a:noFill/>
        </p:spPr>
        <p:txBody>
          <a:bodyPr wrap="none" rtlCol="0">
            <a:spAutoFit/>
          </a:bodyPr>
          <a:lstStyle/>
          <a:p>
            <a:r>
              <a:rPr lang="en-US" smtClean="0"/>
              <a:t>Arad</a:t>
            </a:r>
            <a:endParaRPr lang="en-US"/>
          </a:p>
        </p:txBody>
      </p:sp>
      <p:sp>
        <p:nvSpPr>
          <p:cNvPr id="8" name="TextBox 7"/>
          <p:cNvSpPr txBox="1"/>
          <p:nvPr/>
        </p:nvSpPr>
        <p:spPr>
          <a:xfrm>
            <a:off x="2544378" y="2795732"/>
            <a:ext cx="639919" cy="369332"/>
          </a:xfrm>
          <a:prstGeom prst="rect">
            <a:avLst/>
          </a:prstGeom>
          <a:noFill/>
        </p:spPr>
        <p:txBody>
          <a:bodyPr wrap="none" rtlCol="0">
            <a:spAutoFit/>
          </a:bodyPr>
          <a:lstStyle/>
          <a:p>
            <a:r>
              <a:rPr lang="en-US" smtClean="0"/>
              <a:t>Sibiu</a:t>
            </a:r>
            <a:endParaRPr lang="en-US"/>
          </a:p>
        </p:txBody>
      </p:sp>
      <p:sp>
        <p:nvSpPr>
          <p:cNvPr id="9" name="TextBox 8"/>
          <p:cNvSpPr txBox="1"/>
          <p:nvPr/>
        </p:nvSpPr>
        <p:spPr>
          <a:xfrm>
            <a:off x="812800" y="3472653"/>
            <a:ext cx="1095364" cy="369332"/>
          </a:xfrm>
          <a:prstGeom prst="rect">
            <a:avLst/>
          </a:prstGeom>
          <a:noFill/>
        </p:spPr>
        <p:txBody>
          <a:bodyPr wrap="none" rtlCol="0">
            <a:spAutoFit/>
          </a:bodyPr>
          <a:lstStyle/>
          <a:p>
            <a:r>
              <a:rPr lang="en-US" smtClean="0"/>
              <a:t>Timisoara</a:t>
            </a:r>
            <a:endParaRPr lang="en-US" dirty="0"/>
          </a:p>
        </p:txBody>
      </p:sp>
      <p:sp>
        <p:nvSpPr>
          <p:cNvPr id="10" name="TextBox 9"/>
          <p:cNvSpPr txBox="1"/>
          <p:nvPr/>
        </p:nvSpPr>
        <p:spPr>
          <a:xfrm>
            <a:off x="1281378" y="2365467"/>
            <a:ext cx="780727" cy="369332"/>
          </a:xfrm>
          <a:prstGeom prst="rect">
            <a:avLst/>
          </a:prstGeom>
          <a:noFill/>
        </p:spPr>
        <p:txBody>
          <a:bodyPr wrap="none" rtlCol="0">
            <a:spAutoFit/>
          </a:bodyPr>
          <a:lstStyle/>
          <a:p>
            <a:r>
              <a:rPr lang="en-US" smtClean="0"/>
              <a:t>Zerind</a:t>
            </a:r>
            <a:endParaRPr lang="en-US" dirty="0"/>
          </a:p>
        </p:txBody>
      </p:sp>
    </p:spTree>
    <p:extLst>
      <p:ext uri="{BB962C8B-B14F-4D97-AF65-F5344CB8AC3E}">
        <p14:creationId xmlns:p14="http://schemas.microsoft.com/office/powerpoint/2010/main" val="28749730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for Search Algorithms</a:t>
            </a:r>
            <a:endParaRPr lang="en-IN" dirty="0"/>
          </a:p>
        </p:txBody>
      </p:sp>
      <p:sp>
        <p:nvSpPr>
          <p:cNvPr id="3" name="Text Placeholder 2"/>
          <p:cNvSpPr>
            <a:spLocks noGrp="1"/>
          </p:cNvSpPr>
          <p:nvPr>
            <p:ph type="body" sz="quarter" idx="13"/>
          </p:nvPr>
        </p:nvSpPr>
        <p:spPr/>
        <p:txBody>
          <a:bodyPr/>
          <a:lstStyle/>
          <a:p>
            <a:r>
              <a:rPr lang="en-US" dirty="0"/>
              <a:t>For each node </a:t>
            </a:r>
            <a:r>
              <a:rPr lang="en-US" i="1" dirty="0"/>
              <a:t>n</a:t>
            </a:r>
            <a:r>
              <a:rPr lang="en-US" dirty="0"/>
              <a:t> of the tree,</a:t>
            </a:r>
          </a:p>
          <a:p>
            <a:pPr lvl="1"/>
            <a:r>
              <a:rPr lang="en-US" i="1" dirty="0" err="1"/>
              <a:t>n.STATE</a:t>
            </a:r>
            <a:r>
              <a:rPr lang="en-US" i="1" dirty="0"/>
              <a:t>: </a:t>
            </a:r>
            <a:r>
              <a:rPr lang="en-US" dirty="0"/>
              <a:t>the state in the state space to which node corresponds</a:t>
            </a:r>
          </a:p>
          <a:p>
            <a:pPr lvl="1"/>
            <a:r>
              <a:rPr lang="en-US" i="1" dirty="0" err="1"/>
              <a:t>n.PARENT</a:t>
            </a:r>
            <a:r>
              <a:rPr lang="en-US" i="1" dirty="0"/>
              <a:t>: </a:t>
            </a:r>
            <a:r>
              <a:rPr lang="en-US" dirty="0"/>
              <a:t>the node in the search tree that generated this node</a:t>
            </a:r>
          </a:p>
          <a:p>
            <a:pPr lvl="1"/>
            <a:r>
              <a:rPr lang="en-US" i="1" dirty="0" err="1"/>
              <a:t>n.ACTION</a:t>
            </a:r>
            <a:r>
              <a:rPr lang="en-US" i="1" dirty="0"/>
              <a:t>: </a:t>
            </a:r>
            <a:r>
              <a:rPr lang="en-US" dirty="0"/>
              <a:t>the action that was applied to parent to generate the node</a:t>
            </a:r>
          </a:p>
          <a:p>
            <a:pPr lvl="1"/>
            <a:r>
              <a:rPr lang="en-US" i="1" dirty="0" err="1"/>
              <a:t>n.PATH</a:t>
            </a:r>
            <a:r>
              <a:rPr lang="en-US" i="1" dirty="0"/>
              <a:t>-COST: </a:t>
            </a:r>
            <a:r>
              <a:rPr lang="en-US" dirty="0"/>
              <a:t>the cost, denoted by </a:t>
            </a:r>
            <a:r>
              <a:rPr lang="en-US" i="1" dirty="0"/>
              <a:t>g(n)</a:t>
            </a:r>
            <a:r>
              <a:rPr lang="en-US" dirty="0"/>
              <a:t>, of the path from initial state to node</a:t>
            </a:r>
          </a:p>
          <a:p>
            <a:pPr lvl="1"/>
            <a:endParaRPr lang="en-US" i="1" dirty="0"/>
          </a:p>
          <a:p>
            <a:endParaRPr lang="en-IN" dirty="0"/>
          </a:p>
        </p:txBody>
      </p:sp>
      <p:sp>
        <p:nvSpPr>
          <p:cNvPr id="4" name="Text Placeholder 3"/>
          <p:cNvSpPr>
            <a:spLocks noGrp="1"/>
          </p:cNvSpPr>
          <p:nvPr>
            <p:ph type="body" sz="quarter" idx="14"/>
          </p:nvPr>
        </p:nvSpPr>
        <p:spPr/>
        <p:txBody>
          <a:bodyPr/>
          <a:lstStyle/>
          <a:p>
            <a:endParaRPr lang="en-IN"/>
          </a:p>
        </p:txBody>
      </p:sp>
      <p:sp>
        <p:nvSpPr>
          <p:cNvPr id="27" name="Oval 26"/>
          <p:cNvSpPr/>
          <p:nvPr/>
        </p:nvSpPr>
        <p:spPr>
          <a:xfrm>
            <a:off x="5334000" y="3505200"/>
            <a:ext cx="604344" cy="6117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427484" y="4377969"/>
            <a:ext cx="604344" cy="6117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76146" y="5333384"/>
            <a:ext cx="604344" cy="6117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334000" y="5323927"/>
            <a:ext cx="604344" cy="6117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stCxn id="28" idx="7"/>
            <a:endCxn id="27" idx="3"/>
          </p:cNvCxnSpPr>
          <p:nvPr/>
        </p:nvCxnSpPr>
        <p:spPr>
          <a:xfrm flipV="1">
            <a:off x="4943324" y="4027325"/>
            <a:ext cx="479180" cy="4402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9" idx="7"/>
            <a:endCxn id="28" idx="3"/>
          </p:cNvCxnSpPr>
          <p:nvPr/>
        </p:nvCxnSpPr>
        <p:spPr>
          <a:xfrm flipV="1">
            <a:off x="4091986" y="4900094"/>
            <a:ext cx="424002" cy="5228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30" idx="1"/>
            <a:endCxn id="28" idx="5"/>
          </p:cNvCxnSpPr>
          <p:nvPr/>
        </p:nvCxnSpPr>
        <p:spPr>
          <a:xfrm flipH="1" flipV="1">
            <a:off x="4943324" y="4900094"/>
            <a:ext cx="479180" cy="5134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535705" y="3892388"/>
            <a:ext cx="798295" cy="369332"/>
          </a:xfrm>
          <a:prstGeom prst="rect">
            <a:avLst/>
          </a:prstGeom>
          <a:noFill/>
        </p:spPr>
        <p:txBody>
          <a:bodyPr wrap="none" rtlCol="0">
            <a:spAutoFit/>
          </a:bodyPr>
          <a:lstStyle/>
          <a:p>
            <a:r>
              <a:rPr lang="en-US" smtClean="0"/>
              <a:t>Parent</a:t>
            </a:r>
            <a:endParaRPr lang="en-US"/>
          </a:p>
        </p:txBody>
      </p:sp>
      <p:sp>
        <p:nvSpPr>
          <p:cNvPr id="35" name="TextBox 34"/>
          <p:cNvSpPr txBox="1"/>
          <p:nvPr/>
        </p:nvSpPr>
        <p:spPr>
          <a:xfrm>
            <a:off x="3620638" y="4523261"/>
            <a:ext cx="692818" cy="369332"/>
          </a:xfrm>
          <a:prstGeom prst="rect">
            <a:avLst/>
          </a:prstGeom>
          <a:noFill/>
        </p:spPr>
        <p:txBody>
          <a:bodyPr wrap="none" rtlCol="0">
            <a:spAutoFit/>
          </a:bodyPr>
          <a:lstStyle/>
          <a:p>
            <a:r>
              <a:rPr lang="en-US" dirty="0" smtClean="0"/>
              <a:t>Node</a:t>
            </a:r>
            <a:endParaRPr lang="en-US" dirty="0"/>
          </a:p>
        </p:txBody>
      </p:sp>
      <p:sp>
        <p:nvSpPr>
          <p:cNvPr id="36" name="TextBox 35"/>
          <p:cNvSpPr txBox="1"/>
          <p:nvPr/>
        </p:nvSpPr>
        <p:spPr>
          <a:xfrm>
            <a:off x="6376702" y="4222638"/>
            <a:ext cx="2477432" cy="1200329"/>
          </a:xfrm>
          <a:prstGeom prst="rect">
            <a:avLst/>
          </a:prstGeom>
          <a:noFill/>
        </p:spPr>
        <p:txBody>
          <a:bodyPr wrap="square" rtlCol="0">
            <a:spAutoFit/>
          </a:bodyPr>
          <a:lstStyle/>
          <a:p>
            <a:r>
              <a:rPr lang="en-US" dirty="0" smtClean="0"/>
              <a:t>State = Sibiu</a:t>
            </a:r>
          </a:p>
          <a:p>
            <a:r>
              <a:rPr lang="en-US" dirty="0" smtClean="0"/>
              <a:t>Action = Go(Sibiu)</a:t>
            </a:r>
          </a:p>
          <a:p>
            <a:r>
              <a:rPr lang="en-US" dirty="0" smtClean="0"/>
              <a:t>Path Cost = 300kms</a:t>
            </a:r>
          </a:p>
          <a:p>
            <a:endParaRPr lang="en-US" dirty="0"/>
          </a:p>
        </p:txBody>
      </p:sp>
      <p:cxnSp>
        <p:nvCxnSpPr>
          <p:cNvPr id="37" name="Straight Arrow Connector 36"/>
          <p:cNvCxnSpPr>
            <a:stCxn id="28" idx="6"/>
          </p:cNvCxnSpPr>
          <p:nvPr/>
        </p:nvCxnSpPr>
        <p:spPr>
          <a:xfrm>
            <a:off x="5031828" y="4683823"/>
            <a:ext cx="12971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849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for Search Algorithms</a:t>
            </a:r>
            <a:endParaRPr lang="en-IN" dirty="0"/>
          </a:p>
        </p:txBody>
      </p:sp>
      <p:sp>
        <p:nvSpPr>
          <p:cNvPr id="3" name="Text Placeholder 2"/>
          <p:cNvSpPr>
            <a:spLocks noGrp="1"/>
          </p:cNvSpPr>
          <p:nvPr>
            <p:ph type="body" sz="quarter" idx="13"/>
          </p:nvPr>
        </p:nvSpPr>
        <p:spPr/>
        <p:txBody>
          <a:bodyPr>
            <a:noAutofit/>
          </a:bodyPr>
          <a:lstStyle/>
          <a:p>
            <a:r>
              <a:rPr lang="en-US" sz="1600" dirty="0"/>
              <a:t>Nodes vs States</a:t>
            </a:r>
          </a:p>
          <a:p>
            <a:pPr lvl="1"/>
            <a:r>
              <a:rPr lang="en-US" dirty="0"/>
              <a:t>Node – a bookkeeping data structure used to represent the search tree</a:t>
            </a:r>
          </a:p>
          <a:p>
            <a:pPr lvl="1"/>
            <a:r>
              <a:rPr lang="en-US" dirty="0"/>
              <a:t>State – configuration of the world</a:t>
            </a:r>
          </a:p>
          <a:p>
            <a:pPr lvl="1"/>
            <a:r>
              <a:rPr lang="en-US" dirty="0"/>
              <a:t>Two different nodes might have same state – if that state is generated from two different paths</a:t>
            </a:r>
          </a:p>
          <a:p>
            <a:pPr lvl="1"/>
            <a:endParaRPr lang="en-US" dirty="0"/>
          </a:p>
          <a:p>
            <a:r>
              <a:rPr lang="en-US" sz="1600" dirty="0"/>
              <a:t>Frontier – needs to be stored in a queue with a strategy to help pick the next node for expansion</a:t>
            </a:r>
          </a:p>
          <a:p>
            <a:endParaRPr lang="en-US" sz="1600" dirty="0"/>
          </a:p>
          <a:p>
            <a:r>
              <a:rPr lang="en-US" sz="1600" dirty="0"/>
              <a:t>Strategies can be</a:t>
            </a:r>
          </a:p>
          <a:p>
            <a:pPr lvl="1"/>
            <a:r>
              <a:rPr lang="en-US" dirty="0"/>
              <a:t>FIFO (First In First Out) – Pops the oldest element of the queue</a:t>
            </a:r>
          </a:p>
          <a:p>
            <a:pPr lvl="1"/>
            <a:r>
              <a:rPr lang="en-US" dirty="0"/>
              <a:t>LIFO (Last In First Out) – Pops the newest element of the queue</a:t>
            </a:r>
          </a:p>
          <a:p>
            <a:pPr lvl="1"/>
            <a:r>
              <a:rPr lang="en-US" dirty="0"/>
              <a:t>Priority Queue – pops the element with highest priority</a:t>
            </a:r>
          </a:p>
          <a:p>
            <a:endParaRPr lang="en-IN" sz="1600"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0211663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Search Algorithm Performance</a:t>
            </a:r>
            <a:endParaRPr lang="en-IN" dirty="0"/>
          </a:p>
        </p:txBody>
      </p:sp>
      <p:sp>
        <p:nvSpPr>
          <p:cNvPr id="3" name="Text Placeholder 2"/>
          <p:cNvSpPr>
            <a:spLocks noGrp="1"/>
          </p:cNvSpPr>
          <p:nvPr>
            <p:ph type="body" sz="quarter" idx="13"/>
          </p:nvPr>
        </p:nvSpPr>
        <p:spPr/>
        <p:txBody>
          <a:bodyPr/>
          <a:lstStyle/>
          <a:p>
            <a:pPr marL="514350" lvl="0" indent="-514350">
              <a:lnSpc>
                <a:spcPct val="100000"/>
              </a:lnSpc>
              <a:spcBef>
                <a:spcPts val="0"/>
              </a:spcBef>
              <a:buFont typeface="+mj-lt"/>
              <a:buAutoNum type="arabicPeriod"/>
              <a:defRPr/>
            </a:pPr>
            <a:r>
              <a:rPr lang="en-US" dirty="0"/>
              <a:t>Completeness – Is the algorithm guaranteed to find a solution when there is one?</a:t>
            </a:r>
          </a:p>
          <a:p>
            <a:pPr marL="514350" lvl="0" indent="-514350">
              <a:lnSpc>
                <a:spcPct val="100000"/>
              </a:lnSpc>
              <a:spcBef>
                <a:spcPts val="0"/>
              </a:spcBef>
              <a:buFont typeface="+mj-lt"/>
              <a:buAutoNum type="arabicPeriod"/>
              <a:defRPr/>
            </a:pPr>
            <a:r>
              <a:rPr lang="en-US" dirty="0"/>
              <a:t>Optimality – Does the algorithm find the optimal solution?</a:t>
            </a:r>
          </a:p>
          <a:p>
            <a:pPr marL="514350" lvl="0" indent="-514350">
              <a:lnSpc>
                <a:spcPct val="100000"/>
              </a:lnSpc>
              <a:spcBef>
                <a:spcPts val="0"/>
              </a:spcBef>
              <a:buFont typeface="+mj-lt"/>
              <a:buAutoNum type="arabicPeriod"/>
              <a:defRPr/>
            </a:pPr>
            <a:r>
              <a:rPr lang="en-US" dirty="0"/>
              <a:t>Time Complexity – How long does it take to find the solution?</a:t>
            </a:r>
          </a:p>
          <a:p>
            <a:pPr marL="514350" lvl="0" indent="-514350">
              <a:lnSpc>
                <a:spcPct val="100000"/>
              </a:lnSpc>
              <a:spcBef>
                <a:spcPts val="0"/>
              </a:spcBef>
              <a:buFont typeface="+mj-lt"/>
              <a:buAutoNum type="arabicPeriod"/>
              <a:defRPr/>
            </a:pPr>
            <a:r>
              <a:rPr lang="en-US" dirty="0"/>
              <a:t>Space Complexity – How much memory is needed to perform the search?</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3524971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Search Algorithm Performance</a:t>
            </a:r>
            <a:endParaRPr lang="en-IN" dirty="0"/>
          </a:p>
        </p:txBody>
      </p:sp>
      <p:sp>
        <p:nvSpPr>
          <p:cNvPr id="3" name="Text Placeholder 2"/>
          <p:cNvSpPr>
            <a:spLocks noGrp="1"/>
          </p:cNvSpPr>
          <p:nvPr>
            <p:ph type="body" sz="quarter" idx="13"/>
          </p:nvPr>
        </p:nvSpPr>
        <p:spPr/>
        <p:txBody>
          <a:bodyPr>
            <a:normAutofit/>
          </a:bodyPr>
          <a:lstStyle/>
          <a:p>
            <a:r>
              <a:rPr lang="en-US" dirty="0"/>
              <a:t>Time and space complexity</a:t>
            </a:r>
          </a:p>
          <a:p>
            <a:pPr lvl="1"/>
            <a:r>
              <a:rPr lang="en-US" sz="1800" dirty="0"/>
              <a:t>Search in AI is represented by initial state, actions and transitions which usually result in infinite Nodes and Edges in a graph.</a:t>
            </a:r>
          </a:p>
          <a:p>
            <a:pPr lvl="1"/>
            <a:r>
              <a:rPr lang="en-US" sz="1800" dirty="0"/>
              <a:t>Hence, the complexity is rather measured by</a:t>
            </a:r>
          </a:p>
          <a:p>
            <a:pPr lvl="2"/>
            <a:r>
              <a:rPr lang="en-US" sz="1800" b="1" dirty="0"/>
              <a:t>Branching Factor b: </a:t>
            </a:r>
            <a:r>
              <a:rPr lang="en-US" sz="1800" dirty="0"/>
              <a:t>Maximum number of successors of any node</a:t>
            </a:r>
          </a:p>
          <a:p>
            <a:pPr lvl="2"/>
            <a:r>
              <a:rPr lang="en-US" sz="1800" b="1" dirty="0"/>
              <a:t>Depth d </a:t>
            </a:r>
            <a:r>
              <a:rPr lang="en-US" sz="1800" dirty="0"/>
              <a:t>of the shallowest goal, i.e., number of steps from initial node</a:t>
            </a:r>
          </a:p>
          <a:p>
            <a:pPr lvl="2"/>
            <a:r>
              <a:rPr lang="en-US" sz="1800" b="1" dirty="0"/>
              <a:t>Maximum length (m) of any path in state space</a:t>
            </a:r>
            <a:endParaRPr lang="en-US" sz="1800"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6269654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Search Algorithm Performance</a:t>
            </a:r>
            <a:endParaRPr lang="en-IN" dirty="0"/>
          </a:p>
        </p:txBody>
      </p:sp>
      <p:sp>
        <p:nvSpPr>
          <p:cNvPr id="3" name="Text Placeholder 2"/>
          <p:cNvSpPr>
            <a:spLocks noGrp="1"/>
          </p:cNvSpPr>
          <p:nvPr>
            <p:ph type="body" sz="quarter" idx="13"/>
          </p:nvPr>
        </p:nvSpPr>
        <p:spPr/>
        <p:txBody>
          <a:bodyPr>
            <a:normAutofit/>
          </a:bodyPr>
          <a:lstStyle/>
          <a:p>
            <a:r>
              <a:rPr lang="en-US" dirty="0"/>
              <a:t>Effectiveness of an algorithm can be measured by:</a:t>
            </a:r>
          </a:p>
          <a:p>
            <a:pPr lvl="1"/>
            <a:r>
              <a:rPr lang="en-US" sz="1800" dirty="0"/>
              <a:t>Search Cost: Time spent by the algorithm in finding a solution (can also include memory usage)</a:t>
            </a:r>
          </a:p>
          <a:p>
            <a:pPr lvl="1"/>
            <a:r>
              <a:rPr lang="en-US" sz="1800" dirty="0"/>
              <a:t>Solution Cost: Path cost of the solution</a:t>
            </a:r>
          </a:p>
          <a:p>
            <a:pPr lvl="1"/>
            <a:r>
              <a:rPr lang="en-US" sz="1800" dirty="0"/>
              <a:t>Total Cost: Search Cost + Solution Cost (if not in same units, convert them)</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8525468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dirty="0"/>
              <a:t>Simple Reflex Agent</a:t>
            </a:r>
          </a:p>
          <a:p>
            <a:r>
              <a:rPr lang="en-US" dirty="0"/>
              <a:t>Model based Agent</a:t>
            </a:r>
          </a:p>
          <a:p>
            <a:r>
              <a:rPr lang="en-US" b="1" dirty="0"/>
              <a:t>Goal based Agent</a:t>
            </a:r>
          </a:p>
          <a:p>
            <a:pPr lvl="1"/>
            <a:r>
              <a:rPr lang="en-US" b="1" dirty="0"/>
              <a:t>Problem Solving Agents</a:t>
            </a:r>
          </a:p>
          <a:p>
            <a:r>
              <a:rPr lang="en-US" dirty="0"/>
              <a:t>Utility based Agent</a:t>
            </a:r>
          </a:p>
          <a:p>
            <a:r>
              <a:rPr lang="en-US" dirty="0"/>
              <a:t>Learning based Agent</a:t>
            </a:r>
          </a:p>
        </p:txBody>
      </p:sp>
      <p:sp>
        <p:nvSpPr>
          <p:cNvPr id="4" name="Text Placeholder 3"/>
          <p:cNvSpPr>
            <a:spLocks noGrp="1"/>
          </p:cNvSpPr>
          <p:nvPr>
            <p:ph type="body" sz="quarter" idx="14"/>
          </p:nvPr>
        </p:nvSpPr>
        <p:spPr>
          <a:xfrm>
            <a:off x="329247" y="1143001"/>
            <a:ext cx="11196956" cy="395287"/>
          </a:xfrm>
        </p:spPr>
        <p:txBody>
          <a:bodyPr/>
          <a:lstStyle/>
          <a:p>
            <a:endParaRPr lang="en-US"/>
          </a:p>
        </p:txBody>
      </p:sp>
      <p:sp>
        <p:nvSpPr>
          <p:cNvPr id="5" name="Title 4"/>
          <p:cNvSpPr>
            <a:spLocks noGrp="1"/>
          </p:cNvSpPr>
          <p:nvPr>
            <p:ph type="title"/>
          </p:nvPr>
        </p:nvSpPr>
        <p:spPr/>
        <p:txBody>
          <a:bodyPr/>
          <a:lstStyle/>
          <a:p>
            <a:r>
              <a:rPr lang="en-US" dirty="0"/>
              <a:t>Agent Architecture Recap</a:t>
            </a:r>
          </a:p>
        </p:txBody>
      </p:sp>
    </p:spTree>
    <p:extLst>
      <p:ext uri="{BB962C8B-B14F-4D97-AF65-F5344CB8AC3E}">
        <p14:creationId xmlns:p14="http://schemas.microsoft.com/office/powerpoint/2010/main" val="5470952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 Algorithms</a:t>
            </a:r>
            <a:endParaRPr lang="en-IN" dirty="0"/>
          </a:p>
        </p:txBody>
      </p:sp>
      <p:sp>
        <p:nvSpPr>
          <p:cNvPr id="3" name="Text Placeholder 2"/>
          <p:cNvSpPr>
            <a:spLocks noGrp="1"/>
          </p:cNvSpPr>
          <p:nvPr>
            <p:ph type="body" sz="quarter" idx="13"/>
          </p:nvPr>
        </p:nvSpPr>
        <p:spPr/>
        <p:txBody>
          <a:bodyPr/>
          <a:lstStyle/>
          <a:p>
            <a:r>
              <a:rPr lang="en-US" dirty="0"/>
              <a:t>Uninformed Search Algorithms</a:t>
            </a:r>
          </a:p>
          <a:p>
            <a:pPr lvl="1"/>
            <a:r>
              <a:rPr lang="en-US" dirty="0"/>
              <a:t>No additional information about states beyond what is provided in problem formulation</a:t>
            </a:r>
          </a:p>
          <a:p>
            <a:pPr lvl="1"/>
            <a:r>
              <a:rPr lang="en-US" dirty="0"/>
              <a:t>Generate successors and distinguish a goal state from a non-goal state</a:t>
            </a:r>
          </a:p>
          <a:p>
            <a:pPr lvl="1"/>
            <a:endParaRPr lang="en-US" dirty="0"/>
          </a:p>
          <a:p>
            <a:r>
              <a:rPr lang="en-US" dirty="0"/>
              <a:t>Informed Search Algorithms</a:t>
            </a:r>
          </a:p>
          <a:p>
            <a:pPr lvl="1"/>
            <a:r>
              <a:rPr lang="en-US" dirty="0"/>
              <a:t>Strategies that know if one non-goal state is more promising than another non-goal state</a:t>
            </a:r>
          </a:p>
          <a:p>
            <a:pPr lvl="1"/>
            <a:r>
              <a:rPr lang="en-US" dirty="0"/>
              <a:t>Also called Heuristic Search strategies</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611057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Uninformed Search Algorithms</a:t>
            </a:r>
            <a:endParaRPr lang="en-IN" dirty="0"/>
          </a:p>
        </p:txBody>
      </p:sp>
      <p:sp>
        <p:nvSpPr>
          <p:cNvPr id="3" name="Text Placeholder 2"/>
          <p:cNvSpPr>
            <a:spLocks noGrp="1"/>
          </p:cNvSpPr>
          <p:nvPr>
            <p:ph type="body" sz="quarter" idx="13"/>
          </p:nvPr>
        </p:nvSpPr>
        <p:spPr/>
        <p:txBody>
          <a:bodyPr/>
          <a:lstStyle/>
          <a:p>
            <a:pPr marL="514350" indent="-514350">
              <a:buFont typeface="+mj-lt"/>
              <a:buAutoNum type="arabicPeriod"/>
            </a:pPr>
            <a:r>
              <a:rPr lang="en-US" dirty="0"/>
              <a:t>Breadth First Search</a:t>
            </a:r>
          </a:p>
          <a:p>
            <a:pPr marL="514350" indent="-514350">
              <a:buFont typeface="+mj-lt"/>
              <a:buAutoNum type="arabicPeriod"/>
            </a:pPr>
            <a:r>
              <a:rPr lang="en-US" dirty="0"/>
              <a:t>Uniform Cost Search</a:t>
            </a:r>
          </a:p>
          <a:p>
            <a:pPr marL="514350" indent="-514350">
              <a:buFont typeface="+mj-lt"/>
              <a:buAutoNum type="arabicPeriod"/>
            </a:pPr>
            <a:r>
              <a:rPr lang="en-US" dirty="0"/>
              <a:t>Depth First Search</a:t>
            </a:r>
          </a:p>
          <a:p>
            <a:pPr marL="514350" indent="-514350">
              <a:buFont typeface="+mj-lt"/>
              <a:buAutoNum type="arabicPeriod"/>
            </a:pPr>
            <a:r>
              <a:rPr lang="en-US" dirty="0"/>
              <a:t>Depth Limited Search</a:t>
            </a:r>
          </a:p>
          <a:p>
            <a:pPr marL="514350" indent="-514350">
              <a:buFont typeface="+mj-lt"/>
              <a:buAutoNum type="arabicPeriod"/>
            </a:pPr>
            <a:r>
              <a:rPr lang="en-US" dirty="0"/>
              <a:t>Iterative deepening Depth First Search</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041662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 (BFS)</a:t>
            </a: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8800" y="2590800"/>
            <a:ext cx="8778668" cy="1367358"/>
          </a:xfrm>
        </p:spPr>
      </p:pic>
      <p:sp>
        <p:nvSpPr>
          <p:cNvPr id="6" name="Rectangle 5"/>
          <p:cNvSpPr/>
          <p:nvPr/>
        </p:nvSpPr>
        <p:spPr>
          <a:xfrm>
            <a:off x="2743200" y="5364051"/>
            <a:ext cx="6096000" cy="646331"/>
          </a:xfrm>
          <a:prstGeom prst="rect">
            <a:avLst/>
          </a:prstGeom>
        </p:spPr>
        <p:txBody>
          <a:bodyPr>
            <a:spAutoFit/>
          </a:bodyPr>
          <a:lstStyle/>
          <a:p>
            <a:pPr algn="ctr"/>
            <a:r>
              <a:rPr lang="en-US" dirty="0">
                <a:latin typeface="Helvetica" panose="020B0500000000000000" pitchFamily="34" charset="0"/>
              </a:rPr>
              <a:t>Generate all nodes at a given depth </a:t>
            </a:r>
          </a:p>
          <a:p>
            <a:pPr algn="ctr"/>
            <a:r>
              <a:rPr lang="en-US" dirty="0">
                <a:latin typeface="Helvetica" panose="020B0500000000000000" pitchFamily="34" charset="0"/>
              </a:rPr>
              <a:t>before proceeding to deeper nodes</a:t>
            </a:r>
          </a:p>
        </p:txBody>
      </p:sp>
      <p:pic>
        <p:nvPicPr>
          <p:cNvPr id="7"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8405" y="2652713"/>
            <a:ext cx="8778668" cy="1367358"/>
          </a:xfrm>
          <a:prstGeom prst="rect">
            <a:avLst/>
          </a:prstGeom>
        </p:spPr>
      </p:pic>
    </p:spTree>
    <p:extLst>
      <p:ext uri="{BB962C8B-B14F-4D97-AF65-F5344CB8AC3E}">
        <p14:creationId xmlns:p14="http://schemas.microsoft.com/office/powerpoint/2010/main" val="26254840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a:t>
            </a:r>
            <a:endParaRPr lang="en-IN" dirty="0"/>
          </a:p>
        </p:txBody>
      </p:sp>
      <p:sp>
        <p:nvSpPr>
          <p:cNvPr id="3" name="Text Placeholder 2"/>
          <p:cNvSpPr>
            <a:spLocks noGrp="1"/>
          </p:cNvSpPr>
          <p:nvPr>
            <p:ph type="body" sz="quarter" idx="13"/>
          </p:nvPr>
        </p:nvSpPr>
        <p:spPr/>
        <p:txBody>
          <a:bodyPr>
            <a:normAutofit lnSpcReduction="10000"/>
          </a:bodyPr>
          <a:lstStyle/>
          <a:p>
            <a:r>
              <a:rPr lang="en-US" dirty="0"/>
              <a:t>All nodes at a given depth are expanded first before any nodes at next level</a:t>
            </a:r>
          </a:p>
          <a:p>
            <a:r>
              <a:rPr lang="en-US" dirty="0"/>
              <a:t>FIFO queue for Frontier</a:t>
            </a:r>
          </a:p>
          <a:p>
            <a:r>
              <a:rPr lang="en-US" dirty="0"/>
              <a:t>Shallowest (min depth) unexpanded node is chosen for expansion</a:t>
            </a:r>
          </a:p>
          <a:p>
            <a:endParaRPr lang="en-US" dirty="0"/>
          </a:p>
          <a:p>
            <a:r>
              <a:rPr lang="en-US" dirty="0"/>
              <a:t>Instance of general graph-search algorithm</a:t>
            </a:r>
          </a:p>
          <a:p>
            <a:r>
              <a:rPr lang="en-US" dirty="0"/>
              <a:t>Discards any redundant path by checking with Explored Set and Frontier Set (must have a path shallower which was seen before)</a:t>
            </a:r>
          </a:p>
          <a:p>
            <a:r>
              <a:rPr lang="en-US" dirty="0"/>
              <a:t>Hence, it always has the shallowest path to every state</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9074834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 – Evaluation</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noAutofit/>
              </a:bodyPr>
              <a:lstStyle/>
              <a:p>
                <a:r>
                  <a:rPr lang="en-US" dirty="0"/>
                  <a:t>Complete – If the shallowest goal node is at a depth d, BFS will eventually find it by generating all shallower nodes</a:t>
                </a:r>
              </a:p>
              <a:p>
                <a:r>
                  <a:rPr lang="en-US" dirty="0"/>
                  <a:t>Optimal – Not necessarily. Optimal if path cost is non-decreasing function of depth of node. E.g., all actions have same cost</a:t>
                </a:r>
              </a:p>
              <a:p>
                <a:r>
                  <a:rPr lang="en-US" dirty="0"/>
                  <a:t>Time Complexity –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𝑑</m:t>
                        </m:r>
                      </m:sup>
                    </m:sSup>
                    <m:r>
                      <a:rPr lang="en-US" i="1">
                        <a:latin typeface="Cambria Math" charset="0"/>
                        <a:ea typeface="Cambria Math" charset="0"/>
                        <a:cs typeface="Cambria Math" charset="0"/>
                      </a:rPr>
                      <m:t>)</m:t>
                    </m:r>
                  </m:oMath>
                </a14:m>
                <a:r>
                  <a:rPr lang="en-US" dirty="0"/>
                  <a:t> b - branching factor, d – depth</a:t>
                </a:r>
              </a:p>
              <a:p>
                <a:pPr lvl="1"/>
                <a:r>
                  <a:rPr lang="en-US" sz="1800" dirty="0"/>
                  <a:t>Nodes expanded at depth 1 = b</a:t>
                </a:r>
              </a:p>
              <a:p>
                <a:pPr lvl="1"/>
                <a:r>
                  <a:rPr lang="en-US" sz="1800" dirty="0"/>
                  <a:t>Nodes expanded at depth 2 = b</a:t>
                </a:r>
                <a:r>
                  <a:rPr lang="en-US" sz="1800" baseline="30000" dirty="0"/>
                  <a:t>2</a:t>
                </a:r>
                <a:endParaRPr lang="en-US" sz="1800" dirty="0"/>
              </a:p>
              <a:p>
                <a:pPr lvl="1"/>
                <a:r>
                  <a:rPr lang="en-US" sz="1800" dirty="0"/>
                  <a:t>Nodes expanded at depth d = </a:t>
                </a:r>
                <a:r>
                  <a:rPr lang="en-US" sz="1800" dirty="0" err="1"/>
                  <a:t>b</a:t>
                </a:r>
                <a:r>
                  <a:rPr lang="en-US" sz="1800" baseline="30000" dirty="0" err="1"/>
                  <a:t>d</a:t>
                </a:r>
                <a:endParaRPr lang="en-US" sz="1800" baseline="30000" dirty="0"/>
              </a:p>
              <a:p>
                <a:pPr lvl="1"/>
                <a:r>
                  <a:rPr lang="en-US" sz="1800" dirty="0"/>
                  <a:t>Goal test is applied during generation, else time complexity would be </a:t>
                </a:r>
                <a14:m>
                  <m:oMath xmlns:m="http://schemas.openxmlformats.org/officeDocument/2006/math">
                    <m:r>
                      <a:rPr lang="en-US" sz="1800" i="1">
                        <a:latin typeface="Cambria Math" charset="0"/>
                        <a:ea typeface="Cambria Math" charset="0"/>
                        <a:cs typeface="Cambria Math" charset="0"/>
                      </a:rPr>
                      <m:t>𝒪</m:t>
                    </m:r>
                    <m:r>
                      <a:rPr lang="en-US" sz="1800" i="1">
                        <a:latin typeface="Cambria Math" charset="0"/>
                        <a:ea typeface="Cambria Math" charset="0"/>
                        <a:cs typeface="Cambria Math" charset="0"/>
                      </a:rPr>
                      <m:t>(</m:t>
                    </m:r>
                    <m:sSup>
                      <m:sSupPr>
                        <m:ctrlPr>
                          <a:rPr lang="en-US" sz="1800" i="1">
                            <a:latin typeface="Cambria Math" panose="02040503050406030204" pitchFamily="18" charset="0"/>
                            <a:ea typeface="Cambria Math" charset="0"/>
                            <a:cs typeface="Cambria Math" charset="0"/>
                          </a:rPr>
                        </m:ctrlPr>
                      </m:sSupPr>
                      <m:e>
                        <m:r>
                          <a:rPr lang="en-US" sz="1800" i="1">
                            <a:latin typeface="Cambria Math" charset="0"/>
                            <a:ea typeface="Cambria Math" charset="0"/>
                            <a:cs typeface="Cambria Math" charset="0"/>
                          </a:rPr>
                          <m:t>𝑏</m:t>
                        </m:r>
                      </m:e>
                      <m:sup>
                        <m:r>
                          <a:rPr lang="en-US" sz="1800" i="1">
                            <a:latin typeface="Cambria Math" charset="0"/>
                            <a:ea typeface="Cambria Math" charset="0"/>
                            <a:cs typeface="Cambria Math" charset="0"/>
                          </a:rPr>
                          <m:t>𝑑</m:t>
                        </m:r>
                        <m:r>
                          <a:rPr lang="en-US" sz="1800" i="1">
                            <a:latin typeface="Cambria Math" charset="0"/>
                            <a:ea typeface="Cambria Math" charset="0"/>
                            <a:cs typeface="Cambria Math" charset="0"/>
                          </a:rPr>
                          <m:t>+1</m:t>
                        </m:r>
                      </m:sup>
                    </m:sSup>
                    <m:r>
                      <a:rPr lang="en-US" sz="1800" i="1">
                        <a:latin typeface="Cambria Math" charset="0"/>
                        <a:ea typeface="Cambria Math" charset="0"/>
                        <a:cs typeface="Cambria Math" charset="0"/>
                      </a:rPr>
                      <m:t>)</m:t>
                    </m:r>
                  </m:oMath>
                </a14:m>
                <a:endParaRPr lang="en-US" sz="1800" dirty="0"/>
              </a:p>
              <a:p>
                <a:pPr lvl="1"/>
                <a:endParaRPr lang="en-US" sz="1800" dirty="0"/>
              </a:p>
              <a:p>
                <a:r>
                  <a:rPr lang="en-US" dirty="0"/>
                  <a:t>Space Complexity –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𝑑</m:t>
                        </m:r>
                      </m:sup>
                    </m:sSup>
                    <m:r>
                      <a:rPr lang="en-US" i="1">
                        <a:latin typeface="Cambria Math" charset="0"/>
                        <a:ea typeface="Cambria Math" charset="0"/>
                        <a:cs typeface="Cambria Math" charset="0"/>
                      </a:rPr>
                      <m:t>)</m:t>
                    </m:r>
                  </m:oMath>
                </a14:m>
                <a:r>
                  <a:rPr lang="en-US" dirty="0"/>
                  <a:t> </a:t>
                </a:r>
              </a:p>
              <a:p>
                <a:pPr lvl="1"/>
                <a14:m>
                  <m:oMath xmlns:m="http://schemas.openxmlformats.org/officeDocument/2006/math">
                    <m:r>
                      <a:rPr lang="en-US" sz="1800" i="1">
                        <a:latin typeface="Cambria Math" charset="0"/>
                        <a:ea typeface="Cambria Math" charset="0"/>
                        <a:cs typeface="Cambria Math" charset="0"/>
                      </a:rPr>
                      <m:t>𝒪</m:t>
                    </m:r>
                    <m:r>
                      <a:rPr lang="en-US" sz="1800" i="1">
                        <a:latin typeface="Cambria Math" charset="0"/>
                        <a:ea typeface="Cambria Math" charset="0"/>
                        <a:cs typeface="Cambria Math" charset="0"/>
                      </a:rPr>
                      <m:t>(</m:t>
                    </m:r>
                    <m:sSup>
                      <m:sSupPr>
                        <m:ctrlPr>
                          <a:rPr lang="en-US" sz="1800" i="1">
                            <a:latin typeface="Cambria Math" panose="02040503050406030204" pitchFamily="18" charset="0"/>
                            <a:ea typeface="Cambria Math" charset="0"/>
                            <a:cs typeface="Cambria Math" charset="0"/>
                          </a:rPr>
                        </m:ctrlPr>
                      </m:sSupPr>
                      <m:e>
                        <m:r>
                          <a:rPr lang="en-US" sz="1800" i="1">
                            <a:latin typeface="Cambria Math" charset="0"/>
                            <a:ea typeface="Cambria Math" charset="0"/>
                            <a:cs typeface="Cambria Math" charset="0"/>
                          </a:rPr>
                          <m:t>𝑏</m:t>
                        </m:r>
                      </m:e>
                      <m:sup>
                        <m:r>
                          <a:rPr lang="en-US" sz="1800" i="1">
                            <a:latin typeface="Cambria Math" charset="0"/>
                            <a:ea typeface="Cambria Math" charset="0"/>
                            <a:cs typeface="Cambria Math" charset="0"/>
                          </a:rPr>
                          <m:t>𝑑</m:t>
                        </m:r>
                        <m:r>
                          <a:rPr lang="en-US" sz="1800" i="1">
                            <a:latin typeface="Cambria Math" charset="0"/>
                            <a:ea typeface="Cambria Math" charset="0"/>
                            <a:cs typeface="Cambria Math" charset="0"/>
                          </a:rPr>
                          <m:t>−1</m:t>
                        </m:r>
                      </m:sup>
                    </m:sSup>
                    <m:r>
                      <a:rPr lang="en-US" sz="1800" i="1">
                        <a:latin typeface="Cambria Math" charset="0"/>
                        <a:ea typeface="Cambria Math" charset="0"/>
                        <a:cs typeface="Cambria Math" charset="0"/>
                      </a:rPr>
                      <m:t>)</m:t>
                    </m:r>
                  </m:oMath>
                </a14:m>
                <a:r>
                  <a:rPr lang="en-US" sz="1800" dirty="0"/>
                  <a:t> in explored set</a:t>
                </a:r>
              </a:p>
              <a:p>
                <a:pPr lvl="1"/>
                <a14:m>
                  <m:oMath xmlns:m="http://schemas.openxmlformats.org/officeDocument/2006/math">
                    <m:r>
                      <a:rPr lang="en-US" sz="1800" i="1">
                        <a:latin typeface="Cambria Math" charset="0"/>
                        <a:ea typeface="Cambria Math" charset="0"/>
                        <a:cs typeface="Cambria Math" charset="0"/>
                      </a:rPr>
                      <m:t>𝒪</m:t>
                    </m:r>
                    <m:r>
                      <a:rPr lang="en-US" sz="1800" i="1">
                        <a:latin typeface="Cambria Math" charset="0"/>
                        <a:ea typeface="Cambria Math" charset="0"/>
                        <a:cs typeface="Cambria Math" charset="0"/>
                      </a:rPr>
                      <m:t>(</m:t>
                    </m:r>
                    <m:sSup>
                      <m:sSupPr>
                        <m:ctrlPr>
                          <a:rPr lang="en-US" sz="1800" i="1">
                            <a:latin typeface="Cambria Math" panose="02040503050406030204" pitchFamily="18" charset="0"/>
                            <a:ea typeface="Cambria Math" charset="0"/>
                            <a:cs typeface="Cambria Math" charset="0"/>
                          </a:rPr>
                        </m:ctrlPr>
                      </m:sSupPr>
                      <m:e>
                        <m:r>
                          <a:rPr lang="en-US" sz="1800" i="1">
                            <a:latin typeface="Cambria Math" charset="0"/>
                            <a:ea typeface="Cambria Math" charset="0"/>
                            <a:cs typeface="Cambria Math" charset="0"/>
                          </a:rPr>
                          <m:t>𝑏</m:t>
                        </m:r>
                      </m:e>
                      <m:sup>
                        <m:r>
                          <a:rPr lang="en-US" sz="1800" i="1">
                            <a:latin typeface="Cambria Math" charset="0"/>
                            <a:ea typeface="Cambria Math" charset="0"/>
                            <a:cs typeface="Cambria Math" charset="0"/>
                          </a:rPr>
                          <m:t>𝑑</m:t>
                        </m:r>
                      </m:sup>
                    </m:sSup>
                    <m:r>
                      <a:rPr lang="en-US" sz="1800" i="1">
                        <a:latin typeface="Cambria Math" charset="0"/>
                        <a:ea typeface="Cambria Math" charset="0"/>
                        <a:cs typeface="Cambria Math" charset="0"/>
                      </a:rPr>
                      <m:t>)</m:t>
                    </m:r>
                  </m:oMath>
                </a14:m>
                <a:r>
                  <a:rPr lang="en-US" sz="1800" dirty="0"/>
                  <a:t> in frontier set</a:t>
                </a:r>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2237" r="-480" b="-55705"/>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359334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Breadth First Search – Evaluation</a:t>
            </a:r>
            <a:endParaRPr lang="en-IN" dirty="0"/>
          </a:p>
        </p:txBody>
      </p:sp>
      <p:sp>
        <p:nvSpPr>
          <p:cNvPr id="3" name="Text Placeholder 2"/>
          <p:cNvSpPr>
            <a:spLocks noGrp="1"/>
          </p:cNvSpPr>
          <p:nvPr>
            <p:ph type="body" sz="quarter" idx="13"/>
          </p:nvPr>
        </p:nvSpPr>
        <p:spPr/>
        <p:txBody>
          <a:bodyPr>
            <a:noAutofit/>
          </a:bodyPr>
          <a:lstStyle/>
          <a:p>
            <a:r>
              <a:rPr lang="en-US" dirty="0"/>
              <a:t>Why is Space Complexity a big problem? Imagine a problem with</a:t>
            </a:r>
          </a:p>
          <a:p>
            <a:pPr lvl="1"/>
            <a:r>
              <a:rPr lang="en-US" dirty="0"/>
              <a:t>branching factor b = 10 </a:t>
            </a:r>
          </a:p>
          <a:p>
            <a:pPr lvl="1"/>
            <a:r>
              <a:rPr lang="en-US" dirty="0"/>
              <a:t>generates 1 million nodes/sec</a:t>
            </a:r>
          </a:p>
          <a:p>
            <a:pPr lvl="1"/>
            <a:r>
              <a:rPr lang="en-US" dirty="0"/>
              <a:t>Each node requires 1KB</a:t>
            </a:r>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311" y="2973124"/>
            <a:ext cx="8474622" cy="2906924"/>
          </a:xfrm>
          <a:prstGeom prst="rect">
            <a:avLst/>
          </a:prstGeom>
        </p:spPr>
      </p:pic>
    </p:spTree>
    <p:extLst>
      <p:ext uri="{BB962C8B-B14F-4D97-AF65-F5344CB8AC3E}">
        <p14:creationId xmlns:p14="http://schemas.microsoft.com/office/powerpoint/2010/main" val="31982327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Cost Search</a:t>
            </a:r>
            <a:endParaRPr lang="en-IN" dirty="0"/>
          </a:p>
        </p:txBody>
      </p:sp>
      <p:sp>
        <p:nvSpPr>
          <p:cNvPr id="3" name="Text Placeholder 2"/>
          <p:cNvSpPr>
            <a:spLocks noGrp="1"/>
          </p:cNvSpPr>
          <p:nvPr>
            <p:ph type="body" sz="quarter" idx="13"/>
          </p:nvPr>
        </p:nvSpPr>
        <p:spPr/>
        <p:txBody>
          <a:bodyPr/>
          <a:lstStyle/>
          <a:p>
            <a:r>
              <a:rPr lang="en-US" dirty="0"/>
              <a:t>Instead of expanding the shallowest node, Uniform-Cost search expands the node n with the lowest path cost g(n)</a:t>
            </a:r>
          </a:p>
          <a:p>
            <a:endParaRPr lang="en-US" dirty="0"/>
          </a:p>
          <a:p>
            <a:r>
              <a:rPr lang="en-US" dirty="0"/>
              <a:t>Sorting the Frontier as a priority queue ordered by g(n)</a:t>
            </a:r>
          </a:p>
          <a:p>
            <a:endParaRPr lang="en-US" dirty="0"/>
          </a:p>
          <a:p>
            <a:r>
              <a:rPr lang="en-US" dirty="0"/>
              <a:t>Goal test is applied during expansion</a:t>
            </a:r>
          </a:p>
          <a:p>
            <a:pPr lvl="1"/>
            <a:r>
              <a:rPr lang="en-US" dirty="0"/>
              <a:t>The goal node if generated may not be on the optimal path</a:t>
            </a:r>
          </a:p>
          <a:p>
            <a:pPr lvl="1"/>
            <a:r>
              <a:rPr lang="en-US" dirty="0"/>
              <a:t>Find a better path to a node on the Frontier</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3468446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Cost Search</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58261"/>
            <a:ext cx="5143500" cy="3213100"/>
          </a:xfrm>
          <a:prstGeom prst="rect">
            <a:avLst/>
          </a:prstGeom>
        </p:spPr>
      </p:pic>
      <p:sp>
        <p:nvSpPr>
          <p:cNvPr id="6" name="TextBox 5"/>
          <p:cNvSpPr txBox="1"/>
          <p:nvPr/>
        </p:nvSpPr>
        <p:spPr>
          <a:xfrm>
            <a:off x="1245476" y="5754414"/>
            <a:ext cx="3302507" cy="769441"/>
          </a:xfrm>
          <a:prstGeom prst="rect">
            <a:avLst/>
          </a:prstGeom>
          <a:noFill/>
        </p:spPr>
        <p:txBody>
          <a:bodyPr wrap="none" rtlCol="0">
            <a:spAutoFit/>
          </a:bodyPr>
          <a:lstStyle/>
          <a:p>
            <a:r>
              <a:rPr lang="en-US" sz="2200" dirty="0" smtClean="0">
                <a:latin typeface="Helvetica" panose="020B0500000000000000" pitchFamily="34" charset="0"/>
              </a:rPr>
              <a:t>Initial State: 	Sibiu</a:t>
            </a:r>
          </a:p>
          <a:p>
            <a:r>
              <a:rPr lang="en-US" sz="2200" dirty="0" smtClean="0">
                <a:latin typeface="Helvetica" panose="020B0500000000000000" pitchFamily="34" charset="0"/>
              </a:rPr>
              <a:t>Goal State: 	Bucharest</a:t>
            </a:r>
            <a:endParaRPr lang="en-US" sz="2200" dirty="0">
              <a:latin typeface="Helvetica" panose="020B0500000000000000" pitchFamily="34" charset="0"/>
            </a:endParaRPr>
          </a:p>
        </p:txBody>
      </p:sp>
      <p:sp>
        <p:nvSpPr>
          <p:cNvPr id="7" name="TextBox 6"/>
          <p:cNvSpPr txBox="1"/>
          <p:nvPr/>
        </p:nvSpPr>
        <p:spPr>
          <a:xfrm>
            <a:off x="6668814" y="1813034"/>
            <a:ext cx="5304016" cy="2862322"/>
          </a:xfrm>
          <a:prstGeom prst="rect">
            <a:avLst/>
          </a:prstGeom>
          <a:noFill/>
        </p:spPr>
        <p:txBody>
          <a:bodyPr wrap="none" rtlCol="0">
            <a:spAutoFit/>
          </a:bodyPr>
          <a:lstStyle/>
          <a:p>
            <a:r>
              <a:rPr lang="en-US" dirty="0" smtClean="0">
                <a:latin typeface="Helvetica" panose="020B0500000000000000" pitchFamily="34" charset="0"/>
              </a:rPr>
              <a:t>Current State: 	Sibiu</a:t>
            </a:r>
          </a:p>
          <a:p>
            <a:endParaRPr lang="en-US" dirty="0">
              <a:latin typeface="Helvetica" panose="020B0500000000000000" pitchFamily="34" charset="0"/>
            </a:endParaRPr>
          </a:p>
          <a:p>
            <a:r>
              <a:rPr lang="en-US" dirty="0" smtClean="0">
                <a:latin typeface="Helvetica" panose="020B0500000000000000" pitchFamily="34" charset="0"/>
              </a:rPr>
              <a:t>Frontier: 		[]</a:t>
            </a:r>
          </a:p>
          <a:p>
            <a:endParaRPr lang="en-US" dirty="0">
              <a:latin typeface="Helvetica" panose="020B0500000000000000" pitchFamily="34" charset="0"/>
            </a:endParaRPr>
          </a:p>
          <a:p>
            <a:r>
              <a:rPr lang="en-US" dirty="0" smtClean="0">
                <a:latin typeface="Helvetica" panose="020B0500000000000000" pitchFamily="34" charset="0"/>
              </a:rPr>
              <a:t>Step: 		Expand Sibiu </a:t>
            </a:r>
            <a:r>
              <a:rPr lang="en-US" dirty="0" smtClean="0">
                <a:latin typeface="Helvetica" panose="020B0500000000000000" pitchFamily="34" charset="0"/>
                <a:sym typeface="Wingdings"/>
              </a:rPr>
              <a:t> </a:t>
            </a:r>
          </a:p>
          <a:p>
            <a:endParaRPr lang="en-US" dirty="0" smtClean="0">
              <a:latin typeface="Helvetica" panose="020B0500000000000000" pitchFamily="34" charset="0"/>
              <a:sym typeface="Wingdings"/>
            </a:endParaRPr>
          </a:p>
          <a:p>
            <a:r>
              <a:rPr lang="en-US" dirty="0" smtClean="0">
                <a:latin typeface="Helvetica" panose="020B0500000000000000" pitchFamily="34" charset="0"/>
                <a:sym typeface="Wingdings"/>
              </a:rPr>
              <a:t>Result:</a:t>
            </a:r>
            <a:r>
              <a:rPr lang="en-US" dirty="0">
                <a:latin typeface="Helvetica" panose="020B0500000000000000" pitchFamily="34" charset="0"/>
                <a:sym typeface="Wingdings"/>
              </a:rPr>
              <a:t>	</a:t>
            </a:r>
            <a:r>
              <a:rPr lang="en-US" dirty="0" smtClean="0">
                <a:latin typeface="Helvetica" panose="020B0500000000000000" pitchFamily="34" charset="0"/>
                <a:sym typeface="Wingdings"/>
              </a:rPr>
              <a:t>	Generates (“</a:t>
            </a:r>
            <a:r>
              <a:rPr lang="en-US" dirty="0" err="1" smtClean="0">
                <a:latin typeface="Helvetica" panose="020B0500000000000000" pitchFamily="34" charset="0"/>
                <a:sym typeface="Wingdings"/>
              </a:rPr>
              <a:t>Rimnicu</a:t>
            </a:r>
            <a:r>
              <a:rPr lang="en-US" dirty="0" smtClean="0">
                <a:latin typeface="Helvetica" panose="020B0500000000000000" pitchFamily="34" charset="0"/>
                <a:sym typeface="Wingdings"/>
              </a:rPr>
              <a:t> </a:t>
            </a:r>
            <a:r>
              <a:rPr lang="en-US" dirty="0" err="1" smtClean="0">
                <a:latin typeface="Helvetica" panose="020B0500000000000000" pitchFamily="34" charset="0"/>
                <a:sym typeface="Wingdings"/>
              </a:rPr>
              <a:t>Vilcea</a:t>
            </a:r>
            <a:r>
              <a:rPr lang="en-US" dirty="0" smtClean="0">
                <a:latin typeface="Helvetica" panose="020B0500000000000000" pitchFamily="34" charset="0"/>
                <a:sym typeface="Wingdings"/>
              </a:rPr>
              <a:t>” 80)</a:t>
            </a:r>
          </a:p>
          <a:p>
            <a:r>
              <a:rPr lang="en-US" dirty="0">
                <a:latin typeface="Helvetica" panose="020B0500000000000000" pitchFamily="34" charset="0"/>
                <a:sym typeface="Wingdings"/>
              </a:rPr>
              <a:t>	</a:t>
            </a:r>
            <a:r>
              <a:rPr lang="en-US" dirty="0" smtClean="0">
                <a:latin typeface="Helvetica" panose="020B0500000000000000" pitchFamily="34" charset="0"/>
                <a:sym typeface="Wingdings"/>
              </a:rPr>
              <a:t>		 (“</a:t>
            </a:r>
            <a:r>
              <a:rPr lang="en-US" dirty="0" err="1" smtClean="0">
                <a:latin typeface="Helvetica" panose="020B0500000000000000" pitchFamily="34" charset="0"/>
                <a:sym typeface="Wingdings"/>
              </a:rPr>
              <a:t>Fagaras</a:t>
            </a:r>
            <a:r>
              <a:rPr lang="en-US" dirty="0" smtClean="0">
                <a:latin typeface="Helvetica" panose="020B0500000000000000" pitchFamily="34" charset="0"/>
                <a:sym typeface="Wingdings"/>
              </a:rPr>
              <a:t>”, 99)</a:t>
            </a:r>
          </a:p>
          <a:p>
            <a:r>
              <a:rPr lang="en-US" dirty="0">
                <a:latin typeface="Helvetica" panose="020B0500000000000000" pitchFamily="34" charset="0"/>
                <a:sym typeface="Wingdings"/>
              </a:rPr>
              <a:t>	</a:t>
            </a:r>
            <a:r>
              <a:rPr lang="en-US" dirty="0" smtClean="0">
                <a:latin typeface="Helvetica" panose="020B0500000000000000" pitchFamily="34" charset="0"/>
                <a:sym typeface="Wingdings"/>
              </a:rPr>
              <a:t>	Add to Frontier</a:t>
            </a:r>
          </a:p>
          <a:p>
            <a:r>
              <a:rPr lang="en-US" dirty="0">
                <a:latin typeface="Helvetica" panose="020B0500000000000000" pitchFamily="34" charset="0"/>
                <a:sym typeface="Wingdings"/>
              </a:rPr>
              <a:t>	</a:t>
            </a:r>
            <a:r>
              <a:rPr lang="en-US" dirty="0" smtClean="0">
                <a:latin typeface="Helvetica" panose="020B0500000000000000" pitchFamily="34" charset="0"/>
                <a:sym typeface="Wingdings"/>
              </a:rPr>
              <a:t>	</a:t>
            </a:r>
            <a:endParaRPr lang="en-US" dirty="0" smtClean="0">
              <a:latin typeface="Helvetica" panose="020B0500000000000000" pitchFamily="34" charset="0"/>
            </a:endParaRPr>
          </a:p>
        </p:txBody>
      </p:sp>
    </p:spTree>
    <p:extLst>
      <p:ext uri="{BB962C8B-B14F-4D97-AF65-F5344CB8AC3E}">
        <p14:creationId xmlns:p14="http://schemas.microsoft.com/office/powerpoint/2010/main" val="3880622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Cost Search</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891982"/>
            <a:ext cx="5143500" cy="3213100"/>
          </a:xfrm>
          <a:prstGeom prst="rect">
            <a:avLst/>
          </a:prstGeom>
        </p:spPr>
      </p:pic>
      <p:sp>
        <p:nvSpPr>
          <p:cNvPr id="6" name="TextBox 5"/>
          <p:cNvSpPr txBox="1"/>
          <p:nvPr/>
        </p:nvSpPr>
        <p:spPr>
          <a:xfrm>
            <a:off x="1093076" y="5488135"/>
            <a:ext cx="3170740" cy="769441"/>
          </a:xfrm>
          <a:prstGeom prst="rect">
            <a:avLst/>
          </a:prstGeom>
          <a:noFill/>
        </p:spPr>
        <p:txBody>
          <a:bodyPr wrap="none" rtlCol="0">
            <a:spAutoFit/>
          </a:bodyPr>
          <a:lstStyle/>
          <a:p>
            <a:r>
              <a:rPr lang="en-US" sz="2200" dirty="0" smtClean="0"/>
              <a:t>Initial State: 	Sibiu</a:t>
            </a:r>
          </a:p>
          <a:p>
            <a:r>
              <a:rPr lang="en-US" sz="2200" dirty="0" smtClean="0"/>
              <a:t>Goal State: 	Bucharest</a:t>
            </a:r>
            <a:endParaRPr lang="en-US" sz="2200" dirty="0"/>
          </a:p>
        </p:txBody>
      </p:sp>
      <p:sp>
        <p:nvSpPr>
          <p:cNvPr id="7" name="TextBox 6"/>
          <p:cNvSpPr txBox="1"/>
          <p:nvPr/>
        </p:nvSpPr>
        <p:spPr>
          <a:xfrm>
            <a:off x="6516414" y="1546755"/>
            <a:ext cx="5406673" cy="2862322"/>
          </a:xfrm>
          <a:prstGeom prst="rect">
            <a:avLst/>
          </a:prstGeom>
          <a:noFill/>
        </p:spPr>
        <p:txBody>
          <a:bodyPr wrap="none" rtlCol="0">
            <a:spAutoFit/>
          </a:bodyPr>
          <a:lstStyle/>
          <a:p>
            <a:r>
              <a:rPr lang="en-US" dirty="0" smtClean="0"/>
              <a:t>Current State: 	Sibiu</a:t>
            </a:r>
          </a:p>
          <a:p>
            <a:endParaRPr lang="en-US" dirty="0"/>
          </a:p>
          <a:p>
            <a:r>
              <a:rPr lang="en-US" dirty="0" smtClean="0"/>
              <a:t>Frontier: 		[</a:t>
            </a:r>
            <a:r>
              <a:rPr lang="en-US" dirty="0">
                <a:sym typeface="Wingdings"/>
              </a:rPr>
              <a:t>(“</a:t>
            </a:r>
            <a:r>
              <a:rPr lang="en-US" dirty="0" err="1">
                <a:sym typeface="Wingdings"/>
              </a:rPr>
              <a:t>Rimnicu</a:t>
            </a:r>
            <a:r>
              <a:rPr lang="en-US" dirty="0">
                <a:sym typeface="Wingdings"/>
              </a:rPr>
              <a:t> </a:t>
            </a:r>
            <a:r>
              <a:rPr lang="en-US" dirty="0" err="1">
                <a:sym typeface="Wingdings"/>
              </a:rPr>
              <a:t>Vilcea</a:t>
            </a:r>
            <a:r>
              <a:rPr lang="en-US" dirty="0">
                <a:sym typeface="Wingdings"/>
              </a:rPr>
              <a:t>” 80)</a:t>
            </a:r>
          </a:p>
          <a:p>
            <a:r>
              <a:rPr lang="en-US" dirty="0">
                <a:sym typeface="Wingdings"/>
              </a:rPr>
              <a:t>	</a:t>
            </a:r>
            <a:r>
              <a:rPr lang="en-US" dirty="0" smtClean="0">
                <a:sym typeface="Wingdings"/>
              </a:rPr>
              <a:t> 	 (“</a:t>
            </a:r>
            <a:r>
              <a:rPr lang="en-US" dirty="0" err="1">
                <a:sym typeface="Wingdings"/>
              </a:rPr>
              <a:t>Fagaras</a:t>
            </a:r>
            <a:r>
              <a:rPr lang="en-US" dirty="0">
                <a:sym typeface="Wingdings"/>
              </a:rPr>
              <a:t>”, 99</a:t>
            </a:r>
            <a:r>
              <a:rPr lang="en-US" dirty="0" smtClean="0">
                <a:sym typeface="Wingdings"/>
              </a:rPr>
              <a:t>)</a:t>
            </a:r>
            <a:r>
              <a:rPr lang="en-US" dirty="0" smtClean="0"/>
              <a:t>]</a:t>
            </a:r>
          </a:p>
          <a:p>
            <a:endParaRPr lang="en-US" dirty="0"/>
          </a:p>
          <a:p>
            <a:r>
              <a:rPr lang="en-US" dirty="0" smtClean="0"/>
              <a:t>Step: 		Expand “</a:t>
            </a:r>
            <a:r>
              <a:rPr lang="en-US" dirty="0" err="1" smtClean="0"/>
              <a:t>Rimnicu</a:t>
            </a:r>
            <a:r>
              <a:rPr lang="en-US" dirty="0" smtClean="0"/>
              <a:t> </a:t>
            </a:r>
            <a:r>
              <a:rPr lang="en-US" dirty="0" err="1" smtClean="0"/>
              <a:t>Vilcea</a:t>
            </a:r>
            <a:r>
              <a:rPr lang="en-US" dirty="0" smtClean="0"/>
              <a:t>” (least cost)</a:t>
            </a:r>
            <a:endParaRPr lang="en-US" dirty="0" smtClean="0">
              <a:sym typeface="Wingdings"/>
            </a:endParaRPr>
          </a:p>
          <a:p>
            <a:endParaRPr lang="en-US" dirty="0" smtClean="0">
              <a:sym typeface="Wingdings"/>
            </a:endParaRPr>
          </a:p>
          <a:p>
            <a:r>
              <a:rPr lang="en-US" dirty="0" smtClean="0">
                <a:sym typeface="Wingdings"/>
              </a:rPr>
              <a:t>Result:</a:t>
            </a:r>
            <a:r>
              <a:rPr lang="en-US" dirty="0">
                <a:sym typeface="Wingdings"/>
              </a:rPr>
              <a:t>	</a:t>
            </a:r>
            <a:r>
              <a:rPr lang="en-US" dirty="0" smtClean="0">
                <a:sym typeface="Wingdings"/>
              </a:rPr>
              <a:t>	Generates (“Pitesti”,  177)</a:t>
            </a:r>
          </a:p>
          <a:p>
            <a:r>
              <a:rPr lang="en-US" dirty="0">
                <a:sym typeface="Wingdings"/>
              </a:rPr>
              <a:t>	</a:t>
            </a:r>
            <a:r>
              <a:rPr lang="en-US" dirty="0" smtClean="0">
                <a:sym typeface="Wingdings"/>
              </a:rPr>
              <a:t>	Add to Frontier</a:t>
            </a:r>
          </a:p>
          <a:p>
            <a:r>
              <a:rPr lang="en-US" dirty="0">
                <a:sym typeface="Wingdings"/>
              </a:rPr>
              <a:t>	</a:t>
            </a:r>
            <a:r>
              <a:rPr lang="en-US" dirty="0" smtClean="0">
                <a:sym typeface="Wingdings"/>
              </a:rPr>
              <a:t>	</a:t>
            </a:r>
            <a:endParaRPr lang="en-US" dirty="0" smtClean="0"/>
          </a:p>
        </p:txBody>
      </p:sp>
    </p:spTree>
    <p:extLst>
      <p:ext uri="{BB962C8B-B14F-4D97-AF65-F5344CB8AC3E}">
        <p14:creationId xmlns:p14="http://schemas.microsoft.com/office/powerpoint/2010/main" val="328913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Cost Search</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622" y="1891982"/>
            <a:ext cx="5143500" cy="3213100"/>
          </a:xfrm>
          <a:prstGeom prst="rect">
            <a:avLst/>
          </a:prstGeom>
        </p:spPr>
      </p:pic>
      <p:sp>
        <p:nvSpPr>
          <p:cNvPr id="6" name="TextBox 5"/>
          <p:cNvSpPr txBox="1"/>
          <p:nvPr/>
        </p:nvSpPr>
        <p:spPr>
          <a:xfrm>
            <a:off x="1025898" y="5488135"/>
            <a:ext cx="3170740" cy="769441"/>
          </a:xfrm>
          <a:prstGeom prst="rect">
            <a:avLst/>
          </a:prstGeom>
          <a:noFill/>
        </p:spPr>
        <p:txBody>
          <a:bodyPr wrap="none" rtlCol="0">
            <a:spAutoFit/>
          </a:bodyPr>
          <a:lstStyle/>
          <a:p>
            <a:r>
              <a:rPr lang="en-US" sz="2200" dirty="0" smtClean="0"/>
              <a:t>Initial State: 	Sibiu</a:t>
            </a:r>
          </a:p>
          <a:p>
            <a:r>
              <a:rPr lang="en-US" sz="2200" dirty="0" smtClean="0"/>
              <a:t>Goal State: 	Bucharest</a:t>
            </a:r>
            <a:endParaRPr lang="en-US" sz="2200" dirty="0"/>
          </a:p>
        </p:txBody>
      </p:sp>
      <p:sp>
        <p:nvSpPr>
          <p:cNvPr id="7" name="TextBox 6"/>
          <p:cNvSpPr txBox="1"/>
          <p:nvPr/>
        </p:nvSpPr>
        <p:spPr>
          <a:xfrm>
            <a:off x="6449236" y="1546755"/>
            <a:ext cx="5076967" cy="3693319"/>
          </a:xfrm>
          <a:prstGeom prst="rect">
            <a:avLst/>
          </a:prstGeom>
          <a:noFill/>
        </p:spPr>
        <p:txBody>
          <a:bodyPr wrap="none" rtlCol="0">
            <a:spAutoFit/>
          </a:bodyPr>
          <a:lstStyle/>
          <a:p>
            <a:r>
              <a:rPr lang="en-US" dirty="0" smtClean="0"/>
              <a:t>Current State: 	</a:t>
            </a:r>
            <a:r>
              <a:rPr lang="en-US" dirty="0" err="1" smtClean="0"/>
              <a:t>Rimnicu</a:t>
            </a:r>
            <a:r>
              <a:rPr lang="en-US" dirty="0" smtClean="0"/>
              <a:t> </a:t>
            </a:r>
            <a:r>
              <a:rPr lang="en-US" dirty="0" err="1" smtClean="0"/>
              <a:t>Vilcea</a:t>
            </a:r>
            <a:r>
              <a:rPr lang="en-US" dirty="0" smtClean="0"/>
              <a:t> (not a Goal state)</a:t>
            </a:r>
          </a:p>
          <a:p>
            <a:endParaRPr lang="en-US" dirty="0"/>
          </a:p>
          <a:p>
            <a:r>
              <a:rPr lang="en-US" dirty="0" smtClean="0"/>
              <a:t>Frontier: 		[</a:t>
            </a:r>
            <a:r>
              <a:rPr lang="en-US" dirty="0" smtClean="0">
                <a:sym typeface="Wingdings"/>
              </a:rPr>
              <a:t> (“</a:t>
            </a:r>
            <a:r>
              <a:rPr lang="en-US" dirty="0" err="1">
                <a:sym typeface="Wingdings"/>
              </a:rPr>
              <a:t>Fagaras</a:t>
            </a:r>
            <a:r>
              <a:rPr lang="en-US" dirty="0">
                <a:sym typeface="Wingdings"/>
              </a:rPr>
              <a:t>”, 99</a:t>
            </a:r>
            <a:r>
              <a:rPr lang="en-US" dirty="0" smtClean="0">
                <a:sym typeface="Wingdings"/>
              </a:rPr>
              <a:t>)</a:t>
            </a:r>
          </a:p>
          <a:p>
            <a:r>
              <a:rPr lang="en-US" dirty="0">
                <a:sym typeface="Wingdings"/>
              </a:rPr>
              <a:t>	</a:t>
            </a:r>
            <a:r>
              <a:rPr lang="en-US" dirty="0" smtClean="0">
                <a:sym typeface="Wingdings"/>
              </a:rPr>
              <a:t>	 (“Pitesti”, 177)</a:t>
            </a:r>
            <a:r>
              <a:rPr lang="en-US" dirty="0" smtClean="0"/>
              <a:t>]</a:t>
            </a:r>
          </a:p>
          <a:p>
            <a:endParaRPr lang="en-US" dirty="0"/>
          </a:p>
          <a:p>
            <a:r>
              <a:rPr lang="en-US" dirty="0" smtClean="0"/>
              <a:t>Step: 		Expand “</a:t>
            </a:r>
            <a:r>
              <a:rPr lang="en-US" dirty="0" err="1" smtClean="0"/>
              <a:t>Fagaras</a:t>
            </a:r>
            <a:r>
              <a:rPr lang="en-US" dirty="0" smtClean="0"/>
              <a:t>” (least cost)</a:t>
            </a:r>
            <a:endParaRPr lang="en-US" dirty="0" smtClean="0">
              <a:sym typeface="Wingdings"/>
            </a:endParaRPr>
          </a:p>
          <a:p>
            <a:endParaRPr lang="en-US" dirty="0" smtClean="0">
              <a:sym typeface="Wingdings"/>
            </a:endParaRPr>
          </a:p>
          <a:p>
            <a:r>
              <a:rPr lang="en-US" dirty="0" smtClean="0">
                <a:sym typeface="Wingdings"/>
              </a:rPr>
              <a:t>Result:</a:t>
            </a:r>
            <a:r>
              <a:rPr lang="en-US" dirty="0">
                <a:sym typeface="Wingdings"/>
              </a:rPr>
              <a:t>	</a:t>
            </a:r>
            <a:r>
              <a:rPr lang="en-US" dirty="0" smtClean="0">
                <a:sym typeface="Wingdings"/>
              </a:rPr>
              <a:t>	Generates (“Bucharest”,  310)</a:t>
            </a:r>
          </a:p>
          <a:p>
            <a:r>
              <a:rPr lang="en-US" dirty="0">
                <a:sym typeface="Wingdings"/>
              </a:rPr>
              <a:t>	</a:t>
            </a:r>
            <a:r>
              <a:rPr lang="en-US" dirty="0" smtClean="0">
                <a:sym typeface="Wingdings"/>
              </a:rPr>
              <a:t>	Add to Frontier </a:t>
            </a:r>
          </a:p>
          <a:p>
            <a:r>
              <a:rPr lang="en-US" dirty="0">
                <a:sym typeface="Wingdings"/>
              </a:rPr>
              <a:t>	</a:t>
            </a:r>
            <a:r>
              <a:rPr lang="en-US" dirty="0" smtClean="0">
                <a:sym typeface="Wingdings"/>
              </a:rPr>
              <a:t>	(It</a:t>
            </a:r>
            <a:r>
              <a:rPr lang="uk-UA" dirty="0" smtClean="0">
                <a:sym typeface="Wingdings"/>
              </a:rPr>
              <a:t>’</a:t>
            </a:r>
            <a:r>
              <a:rPr lang="en-US" dirty="0" smtClean="0">
                <a:sym typeface="Wingdings"/>
              </a:rPr>
              <a:t>s a Goal State but we won’t </a:t>
            </a:r>
          </a:p>
          <a:p>
            <a:r>
              <a:rPr lang="en-US" dirty="0">
                <a:sym typeface="Wingdings"/>
              </a:rPr>
              <a:t>	</a:t>
            </a:r>
            <a:r>
              <a:rPr lang="en-US" dirty="0" smtClean="0">
                <a:sym typeface="Wingdings"/>
              </a:rPr>
              <a:t>	test during generation)</a:t>
            </a:r>
          </a:p>
          <a:p>
            <a:r>
              <a:rPr lang="en-US" dirty="0">
                <a:sym typeface="Wingdings"/>
              </a:rPr>
              <a:t>	</a:t>
            </a:r>
            <a:endParaRPr lang="en-US" dirty="0" smtClean="0">
              <a:sym typeface="Wingdings"/>
            </a:endParaRPr>
          </a:p>
          <a:p>
            <a:r>
              <a:rPr lang="en-US" dirty="0">
                <a:sym typeface="Wingdings"/>
              </a:rPr>
              <a:t>	</a:t>
            </a:r>
            <a:r>
              <a:rPr lang="en-US" dirty="0" smtClean="0">
                <a:sym typeface="Wingdings"/>
              </a:rPr>
              <a:t>	</a:t>
            </a:r>
            <a:endParaRPr lang="en-US" dirty="0" smtClean="0"/>
          </a:p>
        </p:txBody>
      </p:sp>
    </p:spTree>
    <p:extLst>
      <p:ext uri="{BB962C8B-B14F-4D97-AF65-F5344CB8AC3E}">
        <p14:creationId xmlns:p14="http://schemas.microsoft.com/office/powerpoint/2010/main" val="4158495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Agents</a:t>
            </a: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457" y="1690688"/>
            <a:ext cx="7171086" cy="4351338"/>
          </a:xfrm>
          <a:prstGeom prst="rect">
            <a:avLst/>
          </a:prstGeom>
        </p:spPr>
      </p:pic>
      <p:sp>
        <p:nvSpPr>
          <p:cNvPr id="6" name="TextBox 5"/>
          <p:cNvSpPr txBox="1"/>
          <p:nvPr/>
        </p:nvSpPr>
        <p:spPr>
          <a:xfrm>
            <a:off x="76479" y="2739809"/>
            <a:ext cx="1821781" cy="461665"/>
          </a:xfrm>
          <a:prstGeom prst="rect">
            <a:avLst/>
          </a:prstGeom>
          <a:noFill/>
        </p:spPr>
        <p:txBody>
          <a:bodyPr wrap="none" rtlCol="0">
            <a:spAutoFit/>
          </a:bodyPr>
          <a:lstStyle/>
          <a:p>
            <a:r>
              <a:rPr lang="en-US" sz="2400" dirty="0" smtClean="0"/>
              <a:t>Agent is here</a:t>
            </a:r>
            <a:endParaRPr lang="en-US" sz="2400" dirty="0"/>
          </a:p>
        </p:txBody>
      </p:sp>
      <p:cxnSp>
        <p:nvCxnSpPr>
          <p:cNvPr id="7" name="Straight Arrow Connector 6"/>
          <p:cNvCxnSpPr/>
          <p:nvPr/>
        </p:nvCxnSpPr>
        <p:spPr>
          <a:xfrm>
            <a:off x="1898260" y="2970642"/>
            <a:ext cx="612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05930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Cost Search</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58261"/>
            <a:ext cx="5143500" cy="3213100"/>
          </a:xfrm>
          <a:prstGeom prst="rect">
            <a:avLst/>
          </a:prstGeom>
        </p:spPr>
      </p:pic>
      <p:sp>
        <p:nvSpPr>
          <p:cNvPr id="6" name="TextBox 5"/>
          <p:cNvSpPr txBox="1"/>
          <p:nvPr/>
        </p:nvSpPr>
        <p:spPr>
          <a:xfrm>
            <a:off x="1245476" y="5754414"/>
            <a:ext cx="3170740" cy="769441"/>
          </a:xfrm>
          <a:prstGeom prst="rect">
            <a:avLst/>
          </a:prstGeom>
          <a:noFill/>
        </p:spPr>
        <p:txBody>
          <a:bodyPr wrap="none" rtlCol="0">
            <a:spAutoFit/>
          </a:bodyPr>
          <a:lstStyle/>
          <a:p>
            <a:r>
              <a:rPr lang="en-US" sz="2200" dirty="0" smtClean="0"/>
              <a:t>Initial State: 	Sibiu</a:t>
            </a:r>
          </a:p>
          <a:p>
            <a:r>
              <a:rPr lang="en-US" sz="2200" dirty="0" smtClean="0"/>
              <a:t>Goal State: 	Bucharest</a:t>
            </a:r>
            <a:endParaRPr lang="en-US" sz="2200" dirty="0"/>
          </a:p>
        </p:txBody>
      </p:sp>
      <p:sp>
        <p:nvSpPr>
          <p:cNvPr id="7" name="TextBox 6"/>
          <p:cNvSpPr txBox="1"/>
          <p:nvPr/>
        </p:nvSpPr>
        <p:spPr>
          <a:xfrm>
            <a:off x="6668814" y="1813034"/>
            <a:ext cx="4909036" cy="3693319"/>
          </a:xfrm>
          <a:prstGeom prst="rect">
            <a:avLst/>
          </a:prstGeom>
          <a:noFill/>
        </p:spPr>
        <p:txBody>
          <a:bodyPr wrap="none" rtlCol="0">
            <a:spAutoFit/>
          </a:bodyPr>
          <a:lstStyle/>
          <a:p>
            <a:r>
              <a:rPr lang="en-US" dirty="0" smtClean="0"/>
              <a:t>Current State: 	</a:t>
            </a:r>
            <a:r>
              <a:rPr lang="en-US" dirty="0" err="1" smtClean="0"/>
              <a:t>Fagaras</a:t>
            </a:r>
            <a:r>
              <a:rPr lang="en-US" dirty="0" smtClean="0"/>
              <a:t> (not a goal state)</a:t>
            </a:r>
          </a:p>
          <a:p>
            <a:endParaRPr lang="en-US" dirty="0"/>
          </a:p>
          <a:p>
            <a:r>
              <a:rPr lang="en-US" dirty="0" smtClean="0"/>
              <a:t>Frontier: 		[</a:t>
            </a:r>
            <a:r>
              <a:rPr lang="en-US" dirty="0" smtClean="0">
                <a:sym typeface="Wingdings"/>
              </a:rPr>
              <a:t> (“Pitesti”, 177)</a:t>
            </a:r>
          </a:p>
          <a:p>
            <a:r>
              <a:rPr lang="en-US" dirty="0">
                <a:sym typeface="Wingdings"/>
              </a:rPr>
              <a:t>	</a:t>
            </a:r>
            <a:r>
              <a:rPr lang="en-US" dirty="0" smtClean="0">
                <a:sym typeface="Wingdings"/>
              </a:rPr>
              <a:t>	   (“Bucharest”, 310)</a:t>
            </a:r>
            <a:r>
              <a:rPr lang="en-US" dirty="0" smtClean="0"/>
              <a:t>]</a:t>
            </a:r>
          </a:p>
          <a:p>
            <a:endParaRPr lang="en-US" dirty="0"/>
          </a:p>
          <a:p>
            <a:r>
              <a:rPr lang="en-US" dirty="0" smtClean="0"/>
              <a:t>Step: 		Expand “Pitesti” (least cost)</a:t>
            </a:r>
            <a:endParaRPr lang="en-US" dirty="0" smtClean="0">
              <a:sym typeface="Wingdings"/>
            </a:endParaRPr>
          </a:p>
          <a:p>
            <a:endParaRPr lang="en-US" dirty="0" smtClean="0">
              <a:sym typeface="Wingdings"/>
            </a:endParaRPr>
          </a:p>
          <a:p>
            <a:r>
              <a:rPr lang="en-US" dirty="0" smtClean="0">
                <a:sym typeface="Wingdings"/>
              </a:rPr>
              <a:t>Result:</a:t>
            </a:r>
            <a:r>
              <a:rPr lang="en-US" dirty="0">
                <a:sym typeface="Wingdings"/>
              </a:rPr>
              <a:t>	</a:t>
            </a:r>
            <a:r>
              <a:rPr lang="en-US" dirty="0" smtClean="0">
                <a:sym typeface="Wingdings"/>
              </a:rPr>
              <a:t>	Generates (“Bucharest”,  278)</a:t>
            </a:r>
          </a:p>
          <a:p>
            <a:r>
              <a:rPr lang="en-US" dirty="0">
                <a:sym typeface="Wingdings"/>
              </a:rPr>
              <a:t>	</a:t>
            </a:r>
            <a:r>
              <a:rPr lang="en-US" dirty="0" smtClean="0">
                <a:sym typeface="Wingdings"/>
              </a:rPr>
              <a:t>	Replace in Frontier </a:t>
            </a:r>
          </a:p>
          <a:p>
            <a:r>
              <a:rPr lang="en-US" dirty="0">
                <a:sym typeface="Wingdings"/>
              </a:rPr>
              <a:t>	</a:t>
            </a:r>
            <a:r>
              <a:rPr lang="en-US" dirty="0" smtClean="0">
                <a:sym typeface="Wingdings"/>
              </a:rPr>
              <a:t>	(It</a:t>
            </a:r>
            <a:r>
              <a:rPr lang="uk-UA" dirty="0" smtClean="0">
                <a:sym typeface="Wingdings"/>
              </a:rPr>
              <a:t>’</a:t>
            </a:r>
            <a:r>
              <a:rPr lang="en-US" dirty="0" smtClean="0">
                <a:sym typeface="Wingdings"/>
              </a:rPr>
              <a:t>s a Goal State but we won’t </a:t>
            </a:r>
          </a:p>
          <a:p>
            <a:r>
              <a:rPr lang="en-US" dirty="0">
                <a:sym typeface="Wingdings"/>
              </a:rPr>
              <a:t>	</a:t>
            </a:r>
            <a:r>
              <a:rPr lang="en-US" dirty="0" smtClean="0">
                <a:sym typeface="Wingdings"/>
              </a:rPr>
              <a:t>	test during generation)</a:t>
            </a:r>
          </a:p>
          <a:p>
            <a:r>
              <a:rPr lang="en-US" dirty="0">
                <a:sym typeface="Wingdings"/>
              </a:rPr>
              <a:t>	</a:t>
            </a:r>
            <a:endParaRPr lang="en-US" dirty="0" smtClean="0">
              <a:sym typeface="Wingdings"/>
            </a:endParaRPr>
          </a:p>
          <a:p>
            <a:r>
              <a:rPr lang="en-US" dirty="0">
                <a:sym typeface="Wingdings"/>
              </a:rPr>
              <a:t>	</a:t>
            </a:r>
            <a:r>
              <a:rPr lang="en-US" dirty="0" smtClean="0">
                <a:sym typeface="Wingdings"/>
              </a:rPr>
              <a:t>	</a:t>
            </a:r>
            <a:endParaRPr lang="en-US" dirty="0" smtClean="0"/>
          </a:p>
        </p:txBody>
      </p:sp>
    </p:spTree>
    <p:extLst>
      <p:ext uri="{BB962C8B-B14F-4D97-AF65-F5344CB8AC3E}">
        <p14:creationId xmlns:p14="http://schemas.microsoft.com/office/powerpoint/2010/main" val="39799785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Cost Search</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58261"/>
            <a:ext cx="5143500" cy="3213100"/>
          </a:xfrm>
          <a:prstGeom prst="rect">
            <a:avLst/>
          </a:prstGeom>
        </p:spPr>
      </p:pic>
      <p:sp>
        <p:nvSpPr>
          <p:cNvPr id="6" name="TextBox 5"/>
          <p:cNvSpPr txBox="1"/>
          <p:nvPr/>
        </p:nvSpPr>
        <p:spPr>
          <a:xfrm>
            <a:off x="1245476" y="5754414"/>
            <a:ext cx="3170740" cy="769441"/>
          </a:xfrm>
          <a:prstGeom prst="rect">
            <a:avLst/>
          </a:prstGeom>
          <a:noFill/>
        </p:spPr>
        <p:txBody>
          <a:bodyPr wrap="none" rtlCol="0">
            <a:spAutoFit/>
          </a:bodyPr>
          <a:lstStyle/>
          <a:p>
            <a:r>
              <a:rPr lang="en-US" sz="2200" dirty="0" smtClean="0"/>
              <a:t>Initial State: 	Sibiu</a:t>
            </a:r>
          </a:p>
          <a:p>
            <a:r>
              <a:rPr lang="en-US" sz="2200" dirty="0" smtClean="0"/>
              <a:t>Goal State: 	Bucharest</a:t>
            </a:r>
            <a:endParaRPr lang="en-US" sz="2200" dirty="0"/>
          </a:p>
        </p:txBody>
      </p:sp>
      <p:sp>
        <p:nvSpPr>
          <p:cNvPr id="7" name="TextBox 6"/>
          <p:cNvSpPr txBox="1"/>
          <p:nvPr/>
        </p:nvSpPr>
        <p:spPr>
          <a:xfrm>
            <a:off x="6668814" y="1813034"/>
            <a:ext cx="4246740" cy="2862322"/>
          </a:xfrm>
          <a:prstGeom prst="rect">
            <a:avLst/>
          </a:prstGeom>
          <a:noFill/>
        </p:spPr>
        <p:txBody>
          <a:bodyPr wrap="none" rtlCol="0">
            <a:spAutoFit/>
          </a:bodyPr>
          <a:lstStyle/>
          <a:p>
            <a:r>
              <a:rPr lang="en-US" dirty="0" smtClean="0"/>
              <a:t>Current State: 	Pitesti (not a goal state)</a:t>
            </a:r>
          </a:p>
          <a:p>
            <a:endParaRPr lang="en-US" dirty="0"/>
          </a:p>
          <a:p>
            <a:r>
              <a:rPr lang="en-US" dirty="0" smtClean="0"/>
              <a:t>Frontier: 		[</a:t>
            </a:r>
            <a:r>
              <a:rPr lang="en-US" dirty="0" smtClean="0">
                <a:sym typeface="Wingdings"/>
              </a:rPr>
              <a:t> (“Bucharest”, 278)</a:t>
            </a:r>
            <a:r>
              <a:rPr lang="en-US" dirty="0" smtClean="0"/>
              <a:t>]</a:t>
            </a:r>
          </a:p>
          <a:p>
            <a:endParaRPr lang="en-US" dirty="0"/>
          </a:p>
          <a:p>
            <a:r>
              <a:rPr lang="en-US" dirty="0" smtClean="0"/>
              <a:t>Step: 		Expand “Bucharest”</a:t>
            </a:r>
          </a:p>
          <a:p>
            <a:endParaRPr lang="en-US" dirty="0" smtClean="0">
              <a:sym typeface="Wingdings"/>
            </a:endParaRPr>
          </a:p>
          <a:p>
            <a:r>
              <a:rPr lang="en-US" dirty="0" smtClean="0">
                <a:sym typeface="Wingdings"/>
              </a:rPr>
              <a:t>Result:</a:t>
            </a:r>
            <a:r>
              <a:rPr lang="en-US" dirty="0">
                <a:sym typeface="Wingdings"/>
              </a:rPr>
              <a:t>	</a:t>
            </a:r>
            <a:r>
              <a:rPr lang="en-US" dirty="0" smtClean="0">
                <a:sym typeface="Wingdings"/>
              </a:rPr>
              <a:t>	No further generation</a:t>
            </a:r>
          </a:p>
          <a:p>
            <a:r>
              <a:rPr lang="en-US" dirty="0">
                <a:sym typeface="Wingdings"/>
              </a:rPr>
              <a:t>	</a:t>
            </a:r>
            <a:r>
              <a:rPr lang="en-US" dirty="0" smtClean="0">
                <a:sym typeface="Wingdings"/>
              </a:rPr>
              <a:t>	as Goal Test satisfied</a:t>
            </a:r>
          </a:p>
          <a:p>
            <a:r>
              <a:rPr lang="en-US" dirty="0">
                <a:sym typeface="Wingdings"/>
              </a:rPr>
              <a:t>	</a:t>
            </a:r>
            <a:r>
              <a:rPr lang="en-US" dirty="0" smtClean="0">
                <a:sym typeface="Wingdings"/>
              </a:rPr>
              <a:t>	Return Solution</a:t>
            </a:r>
            <a:r>
              <a:rPr lang="en-US" dirty="0">
                <a:sym typeface="Wingdings"/>
              </a:rPr>
              <a:t>	</a:t>
            </a:r>
            <a:endParaRPr lang="en-US" dirty="0" smtClean="0">
              <a:sym typeface="Wingdings"/>
            </a:endParaRPr>
          </a:p>
          <a:p>
            <a:r>
              <a:rPr lang="en-US" dirty="0">
                <a:sym typeface="Wingdings"/>
              </a:rPr>
              <a:t>	</a:t>
            </a:r>
            <a:r>
              <a:rPr lang="en-US" dirty="0" smtClean="0">
                <a:sym typeface="Wingdings"/>
              </a:rPr>
              <a:t>	</a:t>
            </a:r>
            <a:endParaRPr lang="en-US" dirty="0" smtClean="0"/>
          </a:p>
        </p:txBody>
      </p:sp>
    </p:spTree>
    <p:extLst>
      <p:ext uri="{BB962C8B-B14F-4D97-AF65-F5344CB8AC3E}">
        <p14:creationId xmlns:p14="http://schemas.microsoft.com/office/powerpoint/2010/main" val="9839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Cost Search – Evaluation</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noAutofit/>
              </a:bodyPr>
              <a:lstStyle/>
              <a:p>
                <a:r>
                  <a:rPr lang="en-US" dirty="0">
                    <a:latin typeface="Helvetica" panose="020B0500000000000000" pitchFamily="34" charset="0"/>
                  </a:rPr>
                  <a:t>Completeness – It is complete if the cost of every step &gt; small +</a:t>
                </a:r>
                <a:r>
                  <a:rPr lang="en-US" dirty="0" err="1">
                    <a:latin typeface="Helvetica" panose="020B0500000000000000" pitchFamily="34" charset="0"/>
                  </a:rPr>
                  <a:t>ve</a:t>
                </a:r>
                <a:r>
                  <a:rPr lang="en-US" dirty="0">
                    <a:latin typeface="Helvetica" panose="020B0500000000000000" pitchFamily="34" charset="0"/>
                  </a:rPr>
                  <a:t> constant </a:t>
                </a:r>
                <a14:m>
                  <m:oMath xmlns:m="http://schemas.openxmlformats.org/officeDocument/2006/math">
                    <m:r>
                      <a:rPr lang="en-US" i="1">
                        <a:latin typeface="Cambria Math" charset="0"/>
                        <a:ea typeface="Cambria Math" charset="0"/>
                        <a:cs typeface="Cambria Math" charset="0"/>
                      </a:rPr>
                      <m:t>∈</m:t>
                    </m:r>
                  </m:oMath>
                </a14:m>
                <a:endParaRPr lang="en-US" dirty="0">
                  <a:latin typeface="Helvetica" panose="020B0500000000000000" pitchFamily="34" charset="0"/>
                  <a:ea typeface="Cambria Math" charset="0"/>
                  <a:cs typeface="Cambria Math" charset="0"/>
                </a:endParaRPr>
              </a:p>
              <a:p>
                <a:pPr lvl="1"/>
                <a:r>
                  <a:rPr lang="en-US" sz="1800" dirty="0">
                    <a:latin typeface="Helvetica" panose="020B0500000000000000" pitchFamily="34" charset="0"/>
                    <a:ea typeface="Cambria Math" charset="0"/>
                    <a:cs typeface="Cambria Math" charset="0"/>
                  </a:rPr>
                  <a:t>It will stuck in infinite loop if there is a path with infinite sequence of zero cost actions</a:t>
                </a:r>
              </a:p>
              <a:p>
                <a:r>
                  <a:rPr lang="en-US" dirty="0">
                    <a:latin typeface="Helvetica" panose="020B0500000000000000" pitchFamily="34" charset="0"/>
                  </a:rPr>
                  <a:t>Optimal – It is Optimal. Whenever it selects a node, it is an optimal path to that node.</a:t>
                </a:r>
              </a:p>
              <a:p>
                <a:r>
                  <a:rPr lang="en-US" dirty="0">
                    <a:latin typeface="Helvetica" panose="020B0500000000000000" pitchFamily="34" charset="0"/>
                  </a:rPr>
                  <a:t>Time and Space complexity – Uniform cost search is guided by path costs not depth or branching factor. </a:t>
                </a:r>
              </a:p>
              <a:p>
                <a:pPr lvl="1"/>
                <a:r>
                  <a:rPr lang="en-US" sz="1800" dirty="0">
                    <a:latin typeface="Helvetica" panose="020B0500000000000000" pitchFamily="34" charset="0"/>
                  </a:rPr>
                  <a:t>If C* is the cost of optimal solution and </a:t>
                </a:r>
                <a14:m>
                  <m:oMath xmlns:m="http://schemas.openxmlformats.org/officeDocument/2006/math">
                    <m:r>
                      <a:rPr lang="en-US" sz="1800" i="1">
                        <a:latin typeface="Cambria Math" charset="0"/>
                        <a:ea typeface="Cambria Math" charset="0"/>
                        <a:cs typeface="Cambria Math" charset="0"/>
                      </a:rPr>
                      <m:t>∈</m:t>
                    </m:r>
                  </m:oMath>
                </a14:m>
                <a:r>
                  <a:rPr lang="en-US" sz="1800" dirty="0">
                    <a:latin typeface="Helvetica" panose="020B0500000000000000" pitchFamily="34" charset="0"/>
                  </a:rPr>
                  <a:t> is the min. action cost</a:t>
                </a:r>
              </a:p>
              <a:p>
                <a:pPr lvl="1"/>
                <a:r>
                  <a:rPr lang="en-US" sz="1800" dirty="0">
                    <a:latin typeface="Helvetica" panose="020B0500000000000000" pitchFamily="34" charset="0"/>
                  </a:rPr>
                  <a:t>Worst case complexity = </a:t>
                </a:r>
                <a14:m>
                  <m:oMath xmlns:m="http://schemas.openxmlformats.org/officeDocument/2006/math">
                    <m:r>
                      <a:rPr lang="en-US" sz="1800" i="1">
                        <a:latin typeface="Cambria Math" charset="0"/>
                        <a:ea typeface="Cambria Math" charset="0"/>
                        <a:cs typeface="Cambria Math" charset="0"/>
                      </a:rPr>
                      <m:t>𝒪</m:t>
                    </m:r>
                    <m:r>
                      <a:rPr lang="en-US" sz="1800" i="1">
                        <a:latin typeface="Cambria Math" charset="0"/>
                        <a:ea typeface="Cambria Math" charset="0"/>
                        <a:cs typeface="Cambria Math" charset="0"/>
                      </a:rPr>
                      <m:t>(</m:t>
                    </m:r>
                    <m:sSup>
                      <m:sSupPr>
                        <m:ctrlPr>
                          <a:rPr lang="en-US" sz="1800" i="1">
                            <a:latin typeface="Cambria Math" panose="02040503050406030204" pitchFamily="18" charset="0"/>
                            <a:ea typeface="Cambria Math" charset="0"/>
                            <a:cs typeface="Cambria Math" charset="0"/>
                          </a:rPr>
                        </m:ctrlPr>
                      </m:sSupPr>
                      <m:e>
                        <m:r>
                          <a:rPr lang="en-US" sz="1800" i="1">
                            <a:latin typeface="Cambria Math" charset="0"/>
                            <a:ea typeface="Cambria Math" charset="0"/>
                            <a:cs typeface="Cambria Math" charset="0"/>
                          </a:rPr>
                          <m:t>𝑏</m:t>
                        </m:r>
                      </m:e>
                      <m:sup>
                        <m:r>
                          <a:rPr lang="en-US" sz="1800" i="1">
                            <a:latin typeface="Cambria Math" charset="0"/>
                            <a:ea typeface="Cambria Math" charset="0"/>
                            <a:cs typeface="Cambria Math" charset="0"/>
                          </a:rPr>
                          <m:t>1+</m:t>
                        </m:r>
                        <m:f>
                          <m:fPr>
                            <m:ctrlPr>
                              <a:rPr lang="bg-BG" sz="1800" i="1">
                                <a:latin typeface="Cambria Math" panose="02040503050406030204" pitchFamily="18" charset="0"/>
                                <a:ea typeface="Cambria Math" charset="0"/>
                                <a:cs typeface="Cambria Math" charset="0"/>
                              </a:rPr>
                            </m:ctrlPr>
                          </m:fPr>
                          <m:num>
                            <m:sSup>
                              <m:sSupPr>
                                <m:ctrlPr>
                                  <a:rPr lang="bg-BG" sz="1800" i="1">
                                    <a:latin typeface="Cambria Math" panose="02040503050406030204" pitchFamily="18" charset="0"/>
                                    <a:ea typeface="Cambria Math" charset="0"/>
                                    <a:cs typeface="Cambria Math" charset="0"/>
                                  </a:rPr>
                                </m:ctrlPr>
                              </m:sSupPr>
                              <m:e>
                                <m:r>
                                  <a:rPr lang="en-US" sz="1800" i="1">
                                    <a:latin typeface="Cambria Math" charset="0"/>
                                    <a:ea typeface="Cambria Math" charset="0"/>
                                    <a:cs typeface="Cambria Math" charset="0"/>
                                  </a:rPr>
                                  <m:t>𝐶</m:t>
                                </m:r>
                              </m:e>
                              <m:sup>
                                <m:r>
                                  <a:rPr lang="en-US" sz="1800" i="1">
                                    <a:latin typeface="Cambria Math" charset="0"/>
                                    <a:ea typeface="Cambria Math" charset="0"/>
                                    <a:cs typeface="Cambria Math" charset="0"/>
                                  </a:rPr>
                                  <m:t>∗</m:t>
                                </m:r>
                              </m:sup>
                            </m:sSup>
                          </m:num>
                          <m:den>
                            <m:r>
                              <a:rPr lang="bg-BG" sz="1800" i="1">
                                <a:latin typeface="Cambria Math" charset="0"/>
                                <a:ea typeface="Cambria Math" charset="0"/>
                                <a:cs typeface="Cambria Math" charset="0"/>
                              </a:rPr>
                              <m:t>∈</m:t>
                            </m:r>
                          </m:den>
                        </m:f>
                      </m:sup>
                    </m:sSup>
                    <m:r>
                      <a:rPr lang="en-US" sz="1800" i="1">
                        <a:latin typeface="Cambria Math" charset="0"/>
                        <a:ea typeface="Cambria Math" charset="0"/>
                        <a:cs typeface="Cambria Math" charset="0"/>
                      </a:rPr>
                      <m:t>)</m:t>
                    </m:r>
                  </m:oMath>
                </a14:m>
                <a:r>
                  <a:rPr lang="en-US" sz="1800" dirty="0">
                    <a:latin typeface="Helvetica" panose="020B0500000000000000" pitchFamily="34" charset="0"/>
                  </a:rPr>
                  <a:t> ,</a:t>
                </a:r>
              </a:p>
              <a:p>
                <a:pPr lvl="1"/>
                <a:r>
                  <a:rPr lang="en-US" sz="1800" dirty="0">
                    <a:latin typeface="Helvetica" panose="020B0500000000000000" pitchFamily="34" charset="0"/>
                  </a:rPr>
                  <a:t>When all action costs are equal </a:t>
                </a:r>
                <a:r>
                  <a:rPr lang="en-US" sz="1800" dirty="0">
                    <a:latin typeface="Helvetica" panose="020B0500000000000000" pitchFamily="34" charset="0"/>
                    <a:sym typeface="Wingdings"/>
                  </a:rPr>
                  <a:t></a:t>
                </a:r>
                <a:r>
                  <a:rPr lang="en-US" sz="1800" dirty="0">
                    <a:latin typeface="Helvetica" panose="020B0500000000000000" pitchFamily="34" charset="0"/>
                  </a:rPr>
                  <a:t> </a:t>
                </a:r>
                <a14:m>
                  <m:oMath xmlns:m="http://schemas.openxmlformats.org/officeDocument/2006/math">
                    <m:r>
                      <a:rPr lang="en-US" sz="1800" i="1">
                        <a:latin typeface="Cambria Math" charset="0"/>
                        <a:ea typeface="Cambria Math" charset="0"/>
                        <a:cs typeface="Cambria Math" charset="0"/>
                      </a:rPr>
                      <m:t>𝒪</m:t>
                    </m:r>
                    <m:r>
                      <a:rPr lang="en-US" sz="1800" i="1">
                        <a:latin typeface="Cambria Math" charset="0"/>
                        <a:ea typeface="Cambria Math" charset="0"/>
                        <a:cs typeface="Cambria Math" charset="0"/>
                      </a:rPr>
                      <m:t>(</m:t>
                    </m:r>
                    <m:sSup>
                      <m:sSupPr>
                        <m:ctrlPr>
                          <a:rPr lang="en-US" sz="1800" i="1">
                            <a:latin typeface="Cambria Math" panose="02040503050406030204" pitchFamily="18" charset="0"/>
                            <a:ea typeface="Cambria Math" charset="0"/>
                            <a:cs typeface="Cambria Math" charset="0"/>
                          </a:rPr>
                        </m:ctrlPr>
                      </m:sSupPr>
                      <m:e>
                        <m:r>
                          <a:rPr lang="en-US" sz="1800" i="1">
                            <a:latin typeface="Cambria Math" charset="0"/>
                            <a:ea typeface="Cambria Math" charset="0"/>
                            <a:cs typeface="Cambria Math" charset="0"/>
                          </a:rPr>
                          <m:t>𝑏</m:t>
                        </m:r>
                      </m:e>
                      <m:sup>
                        <m:r>
                          <a:rPr lang="en-US" sz="1800" i="1">
                            <a:latin typeface="Cambria Math" charset="0"/>
                            <a:ea typeface="Cambria Math" charset="0"/>
                            <a:cs typeface="Cambria Math" charset="0"/>
                          </a:rPr>
                          <m:t>𝑑</m:t>
                        </m:r>
                        <m:r>
                          <a:rPr lang="en-US" sz="1800" i="1">
                            <a:latin typeface="Cambria Math" charset="0"/>
                            <a:ea typeface="Cambria Math" charset="0"/>
                            <a:cs typeface="Cambria Math" charset="0"/>
                          </a:rPr>
                          <m:t>+1</m:t>
                        </m:r>
                      </m:sup>
                    </m:sSup>
                    <m:r>
                      <a:rPr lang="en-US" sz="1800" i="1">
                        <a:latin typeface="Cambria Math" charset="0"/>
                        <a:ea typeface="Cambria Math" charset="0"/>
                        <a:cs typeface="Cambria Math" charset="0"/>
                      </a:rPr>
                      <m:t>)</m:t>
                    </m:r>
                  </m:oMath>
                </a14:m>
                <a:r>
                  <a:rPr lang="en-US" sz="1800" dirty="0">
                    <a:latin typeface="Helvetica" panose="020B0500000000000000" pitchFamily="34" charset="0"/>
                  </a:rPr>
                  <a:t>, the BFS would perform better</a:t>
                </a:r>
              </a:p>
              <a:p>
                <a:pPr lvl="2"/>
                <a:r>
                  <a:rPr lang="en-US" sz="1800" dirty="0">
                    <a:latin typeface="Helvetica" panose="020B0500000000000000" pitchFamily="34" charset="0"/>
                  </a:rPr>
                  <a:t>As Goal test is applied during expansion, Uniform Cost search would do extra work</a:t>
                </a:r>
              </a:p>
              <a:p>
                <a:endParaRPr lang="en-IN" dirty="0">
                  <a:latin typeface="Helvetica" panose="020B0500000000000000" pitchFamily="34"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2237" b="-13870"/>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1883253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First Search (DFS)</a:t>
            </a:r>
            <a:endParaRPr lang="en-IN" dirty="0"/>
          </a:p>
        </p:txBody>
      </p:sp>
      <p:sp>
        <p:nvSpPr>
          <p:cNvPr id="3" name="Text Placeholder 2"/>
          <p:cNvSpPr>
            <a:spLocks noGrp="1"/>
          </p:cNvSpPr>
          <p:nvPr>
            <p:ph type="body" sz="quarter" idx="13"/>
          </p:nvPr>
        </p:nvSpPr>
        <p:spPr/>
        <p:txBody>
          <a:bodyPr/>
          <a:lstStyle/>
          <a:p>
            <a:r>
              <a:rPr lang="en-US" dirty="0"/>
              <a:t>Uses LIFO as the Frontier Strategy</a:t>
            </a:r>
          </a:p>
          <a:p>
            <a:r>
              <a:rPr lang="en-US" dirty="0"/>
              <a:t>Expands deepest node in current Frontier</a:t>
            </a:r>
          </a:p>
          <a:p>
            <a:r>
              <a:rPr lang="en-US" dirty="0"/>
              <a:t>Instance of Graph Search Algorithm</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635991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a:t>
            </a:r>
            <a:endParaRPr lang="en-IN" dirty="0"/>
          </a:p>
        </p:txBody>
      </p:sp>
      <p:sp>
        <p:nvSpPr>
          <p:cNvPr id="3" name="Text Placeholder 2"/>
          <p:cNvSpPr>
            <a:spLocks noGrp="1"/>
          </p:cNvSpPr>
          <p:nvPr>
            <p:ph type="body" sz="quarter" idx="13"/>
          </p:nvPr>
        </p:nvSpPr>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931" y="1143001"/>
            <a:ext cx="6897587" cy="5516265"/>
          </a:xfrm>
          <a:prstGeom prst="rect">
            <a:avLst/>
          </a:prstGeom>
        </p:spPr>
      </p:pic>
    </p:spTree>
    <p:extLst>
      <p:ext uri="{BB962C8B-B14F-4D97-AF65-F5344CB8AC3E}">
        <p14:creationId xmlns:p14="http://schemas.microsoft.com/office/powerpoint/2010/main" val="26241858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DFS - Evaluation</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noAutofit/>
              </a:bodyPr>
              <a:lstStyle/>
              <a:p>
                <a:r>
                  <a:rPr lang="en-US" dirty="0">
                    <a:latin typeface="Helvetica" panose="020B0500000000000000" pitchFamily="34" charset="0"/>
                  </a:rPr>
                  <a:t>Completeness – Complete in finite state spaces because it will eventually expand every node</a:t>
                </a:r>
              </a:p>
              <a:p>
                <a:r>
                  <a:rPr lang="en-US" dirty="0">
                    <a:latin typeface="Helvetica" panose="020B0500000000000000" pitchFamily="34" charset="0"/>
                  </a:rPr>
                  <a:t>Optimal – Not Optimal as it would stop when the goal node is reached without evaluating if there is a better path</a:t>
                </a:r>
              </a:p>
              <a:p>
                <a:r>
                  <a:rPr lang="en-US" dirty="0">
                    <a:latin typeface="Helvetica" panose="020B0500000000000000" pitchFamily="34" charset="0"/>
                  </a:rPr>
                  <a:t>Time Complexity -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𝑚</m:t>
                        </m:r>
                      </m:sup>
                    </m:sSup>
                    <m:r>
                      <a:rPr lang="en-US" i="1">
                        <a:latin typeface="Cambria Math" charset="0"/>
                        <a:ea typeface="Cambria Math" charset="0"/>
                        <a:cs typeface="Cambria Math" charset="0"/>
                      </a:rPr>
                      <m:t>)</m:t>
                    </m:r>
                  </m:oMath>
                </a14:m>
                <a:r>
                  <a:rPr lang="en-US" dirty="0">
                    <a:latin typeface="Helvetica" panose="020B0500000000000000" pitchFamily="34" charset="0"/>
                  </a:rPr>
                  <a:t> where m = maximum depth of any node</a:t>
                </a:r>
              </a:p>
              <a:p>
                <a:pPr lvl="1"/>
                <a:r>
                  <a:rPr lang="en-US" sz="1800" dirty="0">
                    <a:latin typeface="Helvetica" panose="020B0500000000000000" pitchFamily="34" charset="0"/>
                  </a:rPr>
                  <a:t>Can be much larger than the size of state space</a:t>
                </a:r>
              </a:p>
              <a:p>
                <a:pPr lvl="1"/>
                <a:r>
                  <a:rPr lang="en-US" sz="1800" dirty="0">
                    <a:latin typeface="Helvetica" panose="020B0500000000000000" pitchFamily="34" charset="0"/>
                  </a:rPr>
                  <a:t>m can be much larger than d (shallowest goal)</a:t>
                </a:r>
              </a:p>
              <a:p>
                <a:r>
                  <a:rPr lang="en-US" dirty="0">
                    <a:latin typeface="Helvetica" panose="020B0500000000000000" pitchFamily="34" charset="0"/>
                  </a:rPr>
                  <a:t>Space Complexity – Needs to store only one path and unexpanded siblings.</a:t>
                </a:r>
              </a:p>
              <a:p>
                <a:pPr lvl="1"/>
                <a:r>
                  <a:rPr lang="en-US" sz="1800" dirty="0">
                    <a:latin typeface="Helvetica" panose="020B0500000000000000" pitchFamily="34" charset="0"/>
                  </a:rPr>
                  <a:t>Any node expanded with all its children can be removed from memory </a:t>
                </a:r>
              </a:p>
              <a:p>
                <a:pPr lvl="1"/>
                <a:r>
                  <a:rPr lang="en-US" sz="1800" dirty="0">
                    <a:latin typeface="Helvetica" panose="020B0500000000000000" pitchFamily="34" charset="0"/>
                  </a:rPr>
                  <a:t>Requires storage of only </a:t>
                </a:r>
                <a14:m>
                  <m:oMath xmlns:m="http://schemas.openxmlformats.org/officeDocument/2006/math">
                    <m:r>
                      <a:rPr lang="en-US" sz="1800" i="1">
                        <a:latin typeface="Cambria Math" charset="0"/>
                        <a:ea typeface="Cambria Math" charset="0"/>
                        <a:cs typeface="Cambria Math" charset="0"/>
                      </a:rPr>
                      <m:t>𝒪</m:t>
                    </m:r>
                    <m:d>
                      <m:dPr>
                        <m:ctrlPr>
                          <a:rPr lang="en-US" sz="1800" i="1">
                            <a:latin typeface="Cambria Math" panose="02040503050406030204" pitchFamily="18" charset="0"/>
                            <a:ea typeface="Cambria Math" charset="0"/>
                            <a:cs typeface="Cambria Math" charset="0"/>
                          </a:rPr>
                        </m:ctrlPr>
                      </m:dPr>
                      <m:e>
                        <m:r>
                          <a:rPr lang="en-US" sz="1800" i="1">
                            <a:latin typeface="Cambria Math" charset="0"/>
                            <a:ea typeface="Cambria Math" charset="0"/>
                            <a:cs typeface="Cambria Math" charset="0"/>
                          </a:rPr>
                          <m:t>𝑏𝑚</m:t>
                        </m:r>
                      </m:e>
                    </m:d>
                    <m:r>
                      <a:rPr lang="en-US" sz="1800">
                        <a:latin typeface="Cambria Math" charset="0"/>
                        <a:ea typeface="Cambria Math" charset="0"/>
                        <a:cs typeface="Cambria Math" charset="0"/>
                      </a:rPr>
                      <m:t>,</m:t>
                    </m:r>
                  </m:oMath>
                </a14:m>
                <a:r>
                  <a:rPr lang="en-US" sz="1800" dirty="0">
                    <a:latin typeface="Helvetica" panose="020B0500000000000000" pitchFamily="34" charset="0"/>
                  </a:rPr>
                  <a:t> b – branching factor, m - max depth</a:t>
                </a:r>
              </a:p>
              <a:p>
                <a:endParaRPr lang="en-IN" dirty="0">
                  <a:latin typeface="Helvetica" panose="020B0500000000000000" pitchFamily="34"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2237" r="-720" b="-11633"/>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259628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Depth Limited Search (DLS)</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r>
                  <a:rPr lang="en-US" dirty="0"/>
                  <a:t>Running DFS with a predetermined depth limit l</a:t>
                </a:r>
              </a:p>
              <a:p>
                <a:endParaRPr lang="en-US" dirty="0"/>
              </a:p>
              <a:p>
                <a:r>
                  <a:rPr lang="en-US" dirty="0"/>
                  <a:t>Completeness: No, cannot guarantee a goal if l &lt; d</a:t>
                </a:r>
              </a:p>
              <a:p>
                <a:r>
                  <a:rPr lang="en-US" dirty="0"/>
                  <a:t>Optimal: No</a:t>
                </a:r>
              </a:p>
              <a:p>
                <a:r>
                  <a:rPr lang="en-US" dirty="0"/>
                  <a:t>Time complexity: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𝑙</m:t>
                        </m:r>
                      </m:sup>
                    </m:sSup>
                    <m:r>
                      <a:rPr lang="en-US" i="1">
                        <a:latin typeface="Cambria Math" charset="0"/>
                        <a:ea typeface="Cambria Math" charset="0"/>
                        <a:cs typeface="Cambria Math" charset="0"/>
                      </a:rPr>
                      <m:t>)</m:t>
                    </m:r>
                  </m:oMath>
                </a14:m>
                <a:endParaRPr lang="en-US" dirty="0"/>
              </a:p>
              <a:p>
                <a:r>
                  <a:rPr lang="en-US" dirty="0"/>
                  <a:t>Space Complexity: </a:t>
                </a:r>
                <a14:m>
                  <m:oMath xmlns:m="http://schemas.openxmlformats.org/officeDocument/2006/math">
                    <m:r>
                      <a:rPr lang="en-US" i="1">
                        <a:latin typeface="Cambria Math" charset="0"/>
                        <a:ea typeface="Cambria Math" charset="0"/>
                        <a:cs typeface="Cambria Math" charset="0"/>
                      </a:rPr>
                      <m:t>𝒪</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𝑏𝑚</m:t>
                        </m:r>
                      </m:e>
                    </m:d>
                  </m:oMath>
                </a14:m>
                <a:endParaRPr lang="en-US" dirty="0"/>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2237"/>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7350555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Deepening Depth First Search (IDS)</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noAutofit/>
              </a:bodyPr>
              <a:lstStyle/>
              <a:p>
                <a:r>
                  <a:rPr lang="en-US" dirty="0">
                    <a:latin typeface="Helvetica" panose="020B0500000000000000" pitchFamily="34" charset="0"/>
                  </a:rPr>
                  <a:t>Run Depth Limited Search (DLS) by gradually increasing the limit l </a:t>
                </a:r>
              </a:p>
              <a:p>
                <a:pPr lvl="1"/>
                <a:r>
                  <a:rPr lang="en-US" sz="1800" dirty="0">
                    <a:latin typeface="Helvetica" panose="020B0500000000000000" pitchFamily="34" charset="0"/>
                  </a:rPr>
                  <a:t>First with l=1, then l=2, l=3 and so on – until goal is found</a:t>
                </a:r>
              </a:p>
              <a:p>
                <a:pPr lvl="1"/>
                <a:endParaRPr lang="en-US" sz="1800" dirty="0">
                  <a:latin typeface="Helvetica" panose="020B0500000000000000" pitchFamily="34" charset="0"/>
                </a:endParaRPr>
              </a:p>
              <a:p>
                <a:r>
                  <a:rPr lang="en-US" dirty="0">
                    <a:latin typeface="Helvetica" panose="020B0500000000000000" pitchFamily="34" charset="0"/>
                  </a:rPr>
                  <a:t>Its is a combination of Depth First Search + Breadth First Search</a:t>
                </a:r>
              </a:p>
              <a:p>
                <a:endParaRPr lang="en-US" dirty="0">
                  <a:latin typeface="Helvetica" panose="020B0500000000000000" pitchFamily="34" charset="0"/>
                </a:endParaRPr>
              </a:p>
              <a:p>
                <a:r>
                  <a:rPr lang="en-US" dirty="0">
                    <a:latin typeface="Helvetica" panose="020B0500000000000000" pitchFamily="34" charset="0"/>
                  </a:rPr>
                  <a:t>Like DFS, memory requirement is a modest </a:t>
                </a:r>
                <a14:m>
                  <m:oMath xmlns:m="http://schemas.openxmlformats.org/officeDocument/2006/math">
                    <m:r>
                      <a:rPr lang="en-US" i="1">
                        <a:latin typeface="Cambria Math" charset="0"/>
                        <a:ea typeface="Cambria Math" charset="0"/>
                        <a:cs typeface="Cambria Math" charset="0"/>
                      </a:rPr>
                      <m:t>𝒪</m:t>
                    </m:r>
                    <m:d>
                      <m:dPr>
                        <m:ctrlPr>
                          <a:rPr lang="en-US" i="1">
                            <a:latin typeface="Cambria Math" panose="02040503050406030204" pitchFamily="18" charset="0"/>
                            <a:ea typeface="Cambria Math" charset="0"/>
                            <a:cs typeface="Cambria Math" charset="0"/>
                          </a:rPr>
                        </m:ctrlPr>
                      </m:dPr>
                      <m:e>
                        <m:r>
                          <a:rPr lang="en-US" i="1">
                            <a:latin typeface="Cambria Math" charset="0"/>
                            <a:ea typeface="Cambria Math" charset="0"/>
                            <a:cs typeface="Cambria Math" charset="0"/>
                          </a:rPr>
                          <m:t>𝑏𝑑</m:t>
                        </m:r>
                      </m:e>
                    </m:d>
                  </m:oMath>
                </a14:m>
                <a:r>
                  <a:rPr lang="en-US" dirty="0">
                    <a:latin typeface="Helvetica" panose="020B0500000000000000" pitchFamily="34" charset="0"/>
                  </a:rPr>
                  <a:t> where d is the depth of shallowest goal</a:t>
                </a:r>
              </a:p>
              <a:p>
                <a:endParaRPr lang="en-US" dirty="0">
                  <a:latin typeface="Helvetica" panose="020B0500000000000000" pitchFamily="34" charset="0"/>
                </a:endParaRPr>
              </a:p>
              <a:p>
                <a:r>
                  <a:rPr lang="en-US" dirty="0">
                    <a:latin typeface="Helvetica" panose="020B0500000000000000" pitchFamily="34" charset="0"/>
                  </a:rPr>
                  <a:t>Like BFS</a:t>
                </a:r>
              </a:p>
              <a:p>
                <a:pPr lvl="1"/>
                <a:r>
                  <a:rPr lang="en-US" sz="1800" dirty="0">
                    <a:latin typeface="Helvetica" panose="020B0500000000000000" pitchFamily="34" charset="0"/>
                  </a:rPr>
                  <a:t>Complete when branching factor is finite</a:t>
                </a:r>
              </a:p>
              <a:p>
                <a:pPr lvl="1"/>
                <a:r>
                  <a:rPr lang="en-US" sz="1800" dirty="0">
                    <a:latin typeface="Helvetica" panose="020B0500000000000000" pitchFamily="34" charset="0"/>
                  </a:rPr>
                  <a:t>Optimal when path cost is non decreasing function of depth</a:t>
                </a:r>
              </a:p>
              <a:p>
                <a:pPr lvl="1"/>
                <a:endParaRPr lang="en-US" sz="1800" dirty="0">
                  <a:latin typeface="Helvetica" panose="020B0500000000000000" pitchFamily="34" charset="0"/>
                </a:endParaRPr>
              </a:p>
              <a:p>
                <a:pPr lvl="1"/>
                <a:endParaRPr lang="en-US" sz="1800" dirty="0">
                  <a:latin typeface="Helvetica" panose="020B0500000000000000" pitchFamily="34" charset="0"/>
                </a:endParaRPr>
              </a:p>
              <a:p>
                <a:endParaRPr lang="en-IN" dirty="0">
                  <a:latin typeface="Helvetica" panose="020B0500000000000000" pitchFamily="34"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2237" b="-29978"/>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8398794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Deepening Depth First Search (IDS)</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noAutofit/>
              </a:bodyPr>
              <a:lstStyle/>
              <a:p>
                <a:r>
                  <a:rPr lang="en-US" dirty="0">
                    <a:latin typeface="Helvetica" panose="020B0500000000000000" pitchFamily="34" charset="0"/>
                  </a:rPr>
                  <a:t>Time Complexity:</a:t>
                </a:r>
              </a:p>
              <a:p>
                <a:pPr lvl="1"/>
                <a:r>
                  <a:rPr lang="en-US" sz="1800" dirty="0">
                    <a:latin typeface="Helvetica" panose="020B0500000000000000" pitchFamily="34" charset="0"/>
                  </a:rPr>
                  <a:t>Appears that IDS is generating a lot of nodes multiple times</a:t>
                </a:r>
              </a:p>
              <a:p>
                <a:pPr lvl="1"/>
                <a:r>
                  <a:rPr lang="en-US" sz="1800" dirty="0">
                    <a:latin typeface="Helvetica" panose="020B0500000000000000" pitchFamily="34" charset="0"/>
                  </a:rPr>
                  <a:t>However, most of nodes are present in the lower levels which are not repeated often</a:t>
                </a:r>
              </a:p>
              <a:p>
                <a:pPr lvl="1"/>
                <a:r>
                  <a:rPr lang="en-US" sz="1800" dirty="0">
                    <a:latin typeface="Helvetica" panose="020B0500000000000000" pitchFamily="34" charset="0"/>
                  </a:rPr>
                  <a:t>Generation of nodes</a:t>
                </a:r>
              </a:p>
              <a:p>
                <a:pPr lvl="2"/>
                <a:r>
                  <a:rPr lang="en-US" sz="1800" dirty="0">
                    <a:latin typeface="Helvetica" panose="020B0500000000000000" pitchFamily="34" charset="0"/>
                  </a:rPr>
                  <a:t>At level 1 - b nodes generated d times – (d)b</a:t>
                </a:r>
              </a:p>
              <a:p>
                <a:pPr lvl="2"/>
                <a:r>
                  <a:rPr lang="en-US" sz="1800" dirty="0">
                    <a:latin typeface="Helvetica" panose="020B0500000000000000" pitchFamily="34" charset="0"/>
                  </a:rPr>
                  <a:t>At level 2 – b</a:t>
                </a:r>
                <a:r>
                  <a:rPr lang="en-US" sz="1800" baseline="30000" dirty="0">
                    <a:latin typeface="Helvetica" panose="020B0500000000000000" pitchFamily="34" charset="0"/>
                  </a:rPr>
                  <a:t>2</a:t>
                </a:r>
                <a:r>
                  <a:rPr lang="en-US" sz="1800" dirty="0">
                    <a:latin typeface="Helvetica" panose="020B0500000000000000" pitchFamily="34" charset="0"/>
                  </a:rPr>
                  <a:t> nodes generated d-1 times – (d-1)b</a:t>
                </a:r>
                <a:r>
                  <a:rPr lang="en-US" sz="1800" baseline="30000" dirty="0">
                    <a:latin typeface="Helvetica" panose="020B0500000000000000" pitchFamily="34" charset="0"/>
                  </a:rPr>
                  <a:t>2</a:t>
                </a:r>
              </a:p>
              <a:p>
                <a:pPr lvl="2"/>
                <a:r>
                  <a:rPr lang="en-US" sz="1800" dirty="0">
                    <a:latin typeface="Helvetica" panose="020B0500000000000000" pitchFamily="34" charset="0"/>
                  </a:rPr>
                  <a:t>At level d – </a:t>
                </a:r>
                <a:r>
                  <a:rPr lang="en-US" sz="1800" dirty="0" err="1">
                    <a:latin typeface="Helvetica" panose="020B0500000000000000" pitchFamily="34" charset="0"/>
                  </a:rPr>
                  <a:t>b</a:t>
                </a:r>
                <a:r>
                  <a:rPr lang="en-US" sz="1800" baseline="30000" dirty="0" err="1">
                    <a:latin typeface="Helvetica" panose="020B0500000000000000" pitchFamily="34" charset="0"/>
                  </a:rPr>
                  <a:t>d</a:t>
                </a:r>
                <a:r>
                  <a:rPr lang="en-US" sz="1800" dirty="0">
                    <a:latin typeface="Helvetica" panose="020B0500000000000000" pitchFamily="34" charset="0"/>
                  </a:rPr>
                  <a:t> nodes generated once – (1) </a:t>
                </a:r>
                <a:r>
                  <a:rPr lang="en-US" sz="1800" dirty="0" err="1">
                    <a:latin typeface="Helvetica" panose="020B0500000000000000" pitchFamily="34" charset="0"/>
                  </a:rPr>
                  <a:t>b</a:t>
                </a:r>
                <a:r>
                  <a:rPr lang="en-US" sz="1800" baseline="30000" dirty="0" err="1">
                    <a:latin typeface="Helvetica" panose="020B0500000000000000" pitchFamily="34" charset="0"/>
                  </a:rPr>
                  <a:t>d</a:t>
                </a:r>
                <a:endParaRPr lang="en-US" sz="1800" baseline="30000" dirty="0">
                  <a:latin typeface="Helvetica" panose="020B0500000000000000" pitchFamily="34" charset="0"/>
                </a:endParaRPr>
              </a:p>
              <a:p>
                <a:pPr lvl="2"/>
                <a:endParaRPr lang="en-US" sz="1800" dirty="0">
                  <a:latin typeface="Helvetica" panose="020B0500000000000000" pitchFamily="34" charset="0"/>
                </a:endParaRPr>
              </a:p>
              <a:p>
                <a:pPr lvl="1"/>
                <a:r>
                  <a:rPr lang="en-US" sz="1800" dirty="0">
                    <a:latin typeface="Helvetica" panose="020B0500000000000000" pitchFamily="34" charset="0"/>
                  </a:rPr>
                  <a:t>Time Complexity N(IDS) = </a:t>
                </a:r>
                <a14:m>
                  <m:oMath xmlns:m="http://schemas.openxmlformats.org/officeDocument/2006/math">
                    <m:r>
                      <a:rPr lang="en-US" sz="1800" i="1">
                        <a:latin typeface="Cambria Math" charset="0"/>
                        <a:ea typeface="Cambria Math" charset="0"/>
                        <a:cs typeface="Cambria Math" charset="0"/>
                      </a:rPr>
                      <m:t>𝒪</m:t>
                    </m:r>
                    <m:r>
                      <a:rPr lang="en-US" sz="1800" i="1">
                        <a:latin typeface="Cambria Math" charset="0"/>
                        <a:ea typeface="Cambria Math" charset="0"/>
                        <a:cs typeface="Cambria Math" charset="0"/>
                      </a:rPr>
                      <m:t>(</m:t>
                    </m:r>
                    <m:sSup>
                      <m:sSupPr>
                        <m:ctrlPr>
                          <a:rPr lang="en-US" sz="1800" i="1">
                            <a:latin typeface="Cambria Math" panose="02040503050406030204" pitchFamily="18" charset="0"/>
                            <a:ea typeface="Cambria Math" charset="0"/>
                            <a:cs typeface="Cambria Math" charset="0"/>
                          </a:rPr>
                        </m:ctrlPr>
                      </m:sSupPr>
                      <m:e>
                        <m:r>
                          <a:rPr lang="en-US" sz="1800" i="1">
                            <a:latin typeface="Cambria Math" charset="0"/>
                            <a:ea typeface="Cambria Math" charset="0"/>
                            <a:cs typeface="Cambria Math" charset="0"/>
                          </a:rPr>
                          <m:t>𝑏</m:t>
                        </m:r>
                      </m:e>
                      <m:sup>
                        <m:r>
                          <a:rPr lang="en-US" sz="1800" i="1">
                            <a:latin typeface="Cambria Math" charset="0"/>
                            <a:ea typeface="Cambria Math" charset="0"/>
                            <a:cs typeface="Cambria Math" charset="0"/>
                          </a:rPr>
                          <m:t>𝑑</m:t>
                        </m:r>
                      </m:sup>
                    </m:sSup>
                    <m:r>
                      <a:rPr lang="en-US" sz="1800" i="1">
                        <a:latin typeface="Cambria Math" charset="0"/>
                        <a:ea typeface="Cambria Math" charset="0"/>
                        <a:cs typeface="Cambria Math" charset="0"/>
                      </a:rPr>
                      <m:t>)</m:t>
                    </m:r>
                  </m:oMath>
                </a14:m>
                <a:r>
                  <a:rPr lang="en-US" sz="1800" dirty="0">
                    <a:latin typeface="Helvetica" panose="020B0500000000000000" pitchFamily="34" charset="0"/>
                  </a:rPr>
                  <a:t>  same as BFS</a:t>
                </a:r>
              </a:p>
              <a:p>
                <a:pPr lvl="1"/>
                <a:endParaRPr lang="en-US" sz="1800" dirty="0">
                  <a:latin typeface="Helvetica" panose="020B0500000000000000" pitchFamily="34" charset="0"/>
                </a:endParaRPr>
              </a:p>
              <a:p>
                <a:r>
                  <a:rPr lang="en-US" dirty="0">
                    <a:latin typeface="Helvetica" panose="020B0500000000000000" pitchFamily="34" charset="0"/>
                  </a:rPr>
                  <a:t>IDS is the preferred uninformed search method when search space is large and depth is unknown</a:t>
                </a:r>
              </a:p>
              <a:p>
                <a:pPr lvl="2"/>
                <a:endParaRPr lang="en-US" sz="1800" baseline="30000" dirty="0">
                  <a:latin typeface="Helvetica" panose="020B0500000000000000" pitchFamily="34" charset="0"/>
                </a:endParaRPr>
              </a:p>
              <a:p>
                <a:endParaRPr lang="en-IN" dirty="0">
                  <a:latin typeface="Helvetica" panose="020B0500000000000000" pitchFamily="34"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2237" b="-41387"/>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5444386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IDS</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126068"/>
            <a:ext cx="5830139" cy="5590019"/>
          </a:xfrm>
          <a:prstGeom prst="rect">
            <a:avLst/>
          </a:prstGeom>
        </p:spPr>
      </p:pic>
    </p:spTree>
    <p:extLst>
      <p:ext uri="{BB962C8B-B14F-4D97-AF65-F5344CB8AC3E}">
        <p14:creationId xmlns:p14="http://schemas.microsoft.com/office/powerpoint/2010/main" val="20622341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Agents</a:t>
            </a:r>
            <a:endParaRPr lang="en-IN" dirty="0"/>
          </a:p>
        </p:txBody>
      </p:sp>
      <p:sp>
        <p:nvSpPr>
          <p:cNvPr id="3" name="Text Placeholder 2"/>
          <p:cNvSpPr>
            <a:spLocks noGrp="1"/>
          </p:cNvSpPr>
          <p:nvPr>
            <p:ph type="body" sz="quarter" idx="13"/>
          </p:nvPr>
        </p:nvSpPr>
        <p:spPr/>
        <p:txBody>
          <a:bodyPr>
            <a:normAutofit/>
          </a:bodyPr>
          <a:lstStyle/>
          <a:p>
            <a:r>
              <a:rPr lang="en-US" dirty="0"/>
              <a:t>Agent is holidaying in Arad.</a:t>
            </a:r>
          </a:p>
          <a:p>
            <a:r>
              <a:rPr lang="en-US" dirty="0"/>
              <a:t>Many factors in its performance measure</a:t>
            </a:r>
          </a:p>
          <a:p>
            <a:pPr lvl="1"/>
            <a:r>
              <a:rPr lang="en-US" sz="1800" dirty="0"/>
              <a:t>Tour the famous places</a:t>
            </a:r>
          </a:p>
          <a:p>
            <a:pPr lvl="1"/>
            <a:r>
              <a:rPr lang="en-US" sz="1800" dirty="0"/>
              <a:t>Try local cuisine</a:t>
            </a:r>
          </a:p>
          <a:p>
            <a:pPr lvl="1"/>
            <a:r>
              <a:rPr lang="en-US" sz="1800" dirty="0"/>
              <a:t>Souvenir Shopping</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3275684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(Heuristic) Search Strategies</a:t>
            </a:r>
            <a:endParaRPr lang="en-IN" dirty="0"/>
          </a:p>
        </p:txBody>
      </p:sp>
      <p:sp>
        <p:nvSpPr>
          <p:cNvPr id="3" name="Text Placeholder 2"/>
          <p:cNvSpPr>
            <a:spLocks noGrp="1"/>
          </p:cNvSpPr>
          <p:nvPr>
            <p:ph type="body" sz="quarter" idx="13"/>
          </p:nvPr>
        </p:nvSpPr>
        <p:spPr/>
        <p:txBody>
          <a:bodyPr/>
          <a:lstStyle/>
          <a:p>
            <a:pPr marL="0" indent="0">
              <a:buNone/>
            </a:pPr>
            <a:r>
              <a:rPr lang="en-US" dirty="0"/>
              <a:t>General Approach we follow is Best First Search</a:t>
            </a:r>
          </a:p>
          <a:p>
            <a:pPr marL="0" indent="0">
              <a:buNone/>
            </a:pPr>
            <a:r>
              <a:rPr lang="en-US" dirty="0"/>
              <a:t>	- Node is selected for expansion based on evaluation function, f(n)</a:t>
            </a:r>
          </a:p>
          <a:p>
            <a:pPr marL="0" indent="0">
              <a:buNone/>
            </a:pPr>
            <a:r>
              <a:rPr lang="en-US" dirty="0"/>
              <a:t>	- Evaluation function is constructed as a cost function</a:t>
            </a:r>
          </a:p>
          <a:p>
            <a:pPr marL="0" indent="0">
              <a:buNone/>
            </a:pPr>
            <a:r>
              <a:rPr lang="en-US" dirty="0"/>
              <a:t>	- Node with lowest evaluation is expanded first</a:t>
            </a:r>
          </a:p>
          <a:p>
            <a:pPr marL="0" indent="0">
              <a:buNone/>
            </a:pPr>
            <a:r>
              <a:rPr lang="en-US" dirty="0"/>
              <a:t>	- Best First Search is similar to Uniform Cost Search, except we use f(n) instead of 	g(n)</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9186004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(Heuristic) Search Strategies</a:t>
            </a:r>
            <a:endParaRPr lang="en-IN" dirty="0"/>
          </a:p>
        </p:txBody>
      </p:sp>
      <p:sp>
        <p:nvSpPr>
          <p:cNvPr id="3" name="Text Placeholder 2"/>
          <p:cNvSpPr>
            <a:spLocks noGrp="1"/>
          </p:cNvSpPr>
          <p:nvPr>
            <p:ph type="body" sz="quarter" idx="13"/>
          </p:nvPr>
        </p:nvSpPr>
        <p:spPr/>
        <p:txBody>
          <a:bodyPr>
            <a:noAutofit/>
          </a:bodyPr>
          <a:lstStyle/>
          <a:p>
            <a:pPr marL="0" indent="0">
              <a:buNone/>
            </a:pPr>
            <a:r>
              <a:rPr lang="en-US" dirty="0"/>
              <a:t>Evaluation function f(n)</a:t>
            </a:r>
          </a:p>
          <a:p>
            <a:pPr>
              <a:buFontTx/>
              <a:buChar char="-"/>
            </a:pPr>
            <a:r>
              <a:rPr lang="en-US" dirty="0"/>
              <a:t>It includes a component called heuristic function, h(n)</a:t>
            </a:r>
          </a:p>
          <a:p>
            <a:pPr>
              <a:buFontTx/>
              <a:buChar char="-"/>
            </a:pPr>
            <a:r>
              <a:rPr lang="en-US" dirty="0"/>
              <a:t>h(n) = </a:t>
            </a:r>
            <a:r>
              <a:rPr lang="en-US" b="1" dirty="0"/>
              <a:t>estimated</a:t>
            </a:r>
            <a:r>
              <a:rPr lang="en-US" dirty="0"/>
              <a:t> cost of cheapest path from a given node n to goal state</a:t>
            </a:r>
          </a:p>
          <a:p>
            <a:pPr>
              <a:buFontTx/>
              <a:buChar char="-"/>
            </a:pPr>
            <a:r>
              <a:rPr lang="en-US" dirty="0"/>
              <a:t>even though h(n) takes node as input, it only considers the state</a:t>
            </a:r>
          </a:p>
          <a:p>
            <a:pPr>
              <a:buFontTx/>
              <a:buChar char="-"/>
            </a:pPr>
            <a:r>
              <a:rPr lang="en-US" dirty="0"/>
              <a:t>E.g., if h(n) is the straight line distance between state at node n and goal state</a:t>
            </a:r>
          </a:p>
          <a:p>
            <a:pPr>
              <a:buFontTx/>
              <a:buChar char="-"/>
            </a:pPr>
            <a:r>
              <a:rPr lang="en-US" dirty="0"/>
              <a:t>E.g., h(Arad) = Straight line distance between Arad and Bucharest (goal) = 366 </a:t>
            </a:r>
            <a:r>
              <a:rPr lang="en-US" dirty="0" err="1"/>
              <a:t>kms</a:t>
            </a:r>
            <a:endParaRPr lang="en-US" dirty="0"/>
          </a:p>
          <a:p>
            <a:pPr>
              <a:buFontTx/>
              <a:buChar char="-"/>
            </a:pPr>
            <a:r>
              <a:rPr lang="en-US" dirty="0"/>
              <a:t>Heuristic function h(n) is not part of the problem, it is additional knowledge about problem</a:t>
            </a:r>
          </a:p>
          <a:p>
            <a:pPr>
              <a:buFontTx/>
              <a:buChar char="-"/>
            </a:pPr>
            <a:r>
              <a:rPr lang="en-US" dirty="0"/>
              <a:t>h(n) has a constraint, h(n) = 0 if n is goal node</a:t>
            </a:r>
          </a:p>
          <a:p>
            <a:pPr>
              <a:buFontTx/>
              <a:buChar char="-"/>
            </a:pPr>
            <a:endParaRPr lang="en-US" dirty="0"/>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8840776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(Heuristic) Search Strategies</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457" y="1825625"/>
            <a:ext cx="7171086" cy="4351338"/>
          </a:xfrm>
          <a:prstGeom prst="rect">
            <a:avLst/>
          </a:prstGeom>
        </p:spPr>
      </p:pic>
      <p:cxnSp>
        <p:nvCxnSpPr>
          <p:cNvPr id="6" name="Straight Arrow Connector 5"/>
          <p:cNvCxnSpPr/>
          <p:nvPr/>
        </p:nvCxnSpPr>
        <p:spPr>
          <a:xfrm>
            <a:off x="3042745" y="3090041"/>
            <a:ext cx="4099034" cy="2128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98179" y="3090041"/>
            <a:ext cx="1460849" cy="369332"/>
          </a:xfrm>
          <a:prstGeom prst="rect">
            <a:avLst/>
          </a:prstGeom>
          <a:noFill/>
        </p:spPr>
        <p:txBody>
          <a:bodyPr wrap="none" rtlCol="0">
            <a:spAutoFit/>
          </a:bodyPr>
          <a:lstStyle/>
          <a:p>
            <a:r>
              <a:rPr lang="en-US" smtClean="0"/>
              <a:t>h(Arad) = 366</a:t>
            </a:r>
            <a:endParaRPr lang="en-US"/>
          </a:p>
        </p:txBody>
      </p:sp>
      <p:cxnSp>
        <p:nvCxnSpPr>
          <p:cNvPr id="8" name="Straight Arrow Connector 7"/>
          <p:cNvCxnSpPr/>
          <p:nvPr/>
        </p:nvCxnSpPr>
        <p:spPr>
          <a:xfrm>
            <a:off x="3042745" y="4130566"/>
            <a:ext cx="4099034" cy="1087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89054" y="3945900"/>
            <a:ext cx="1930528" cy="369332"/>
          </a:xfrm>
          <a:prstGeom prst="rect">
            <a:avLst/>
          </a:prstGeom>
          <a:noFill/>
        </p:spPr>
        <p:txBody>
          <a:bodyPr wrap="none" rtlCol="0">
            <a:spAutoFit/>
          </a:bodyPr>
          <a:lstStyle/>
          <a:p>
            <a:r>
              <a:rPr lang="en-US" smtClean="0"/>
              <a:t>h(Timisoara) = 329</a:t>
            </a:r>
            <a:endParaRPr lang="en-US"/>
          </a:p>
        </p:txBody>
      </p:sp>
    </p:spTree>
    <p:extLst>
      <p:ext uri="{BB962C8B-B14F-4D97-AF65-F5344CB8AC3E}">
        <p14:creationId xmlns:p14="http://schemas.microsoft.com/office/powerpoint/2010/main" val="21576928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(Heuristic) Search Strategies</a:t>
            </a:r>
            <a:endParaRPr lang="en-IN" dirty="0"/>
          </a:p>
        </p:txBody>
      </p:sp>
      <p:sp>
        <p:nvSpPr>
          <p:cNvPr id="3" name="Text Placeholder 2"/>
          <p:cNvSpPr>
            <a:spLocks noGrp="1"/>
          </p:cNvSpPr>
          <p:nvPr>
            <p:ph type="body" sz="quarter" idx="13"/>
          </p:nvPr>
        </p:nvSpPr>
        <p:spPr/>
        <p:txBody>
          <a:bodyPr/>
          <a:lstStyle/>
          <a:p>
            <a:pPr marL="0" indent="0">
              <a:buNone/>
            </a:pPr>
            <a:r>
              <a:rPr lang="en-US" dirty="0"/>
              <a:t>Algorithms that use Heuristic functions to guide search</a:t>
            </a:r>
          </a:p>
          <a:p>
            <a:pPr marL="514350" indent="-514350">
              <a:buFont typeface="+mj-lt"/>
              <a:buAutoNum type="arabicPeriod"/>
            </a:pPr>
            <a:r>
              <a:rPr lang="en-US" dirty="0"/>
              <a:t>Greedy Best First Search</a:t>
            </a:r>
          </a:p>
          <a:p>
            <a:pPr marL="514350" indent="-514350">
              <a:buFont typeface="+mj-lt"/>
              <a:buAutoNum type="arabicPeriod"/>
            </a:pPr>
            <a:r>
              <a:rPr lang="en-US" dirty="0"/>
              <a:t>A* Search</a:t>
            </a:r>
          </a:p>
          <a:p>
            <a:pPr marL="514350" indent="-514350">
              <a:buFont typeface="+mj-lt"/>
              <a:buAutoNum type="arabicPeriod"/>
            </a:pPr>
            <a:endParaRPr lang="en-US" dirty="0"/>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1243043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Best First Search</a:t>
            </a:r>
            <a:endParaRPr lang="en-IN" dirty="0"/>
          </a:p>
        </p:txBody>
      </p:sp>
      <p:sp>
        <p:nvSpPr>
          <p:cNvPr id="3" name="Text Placeholder 2"/>
          <p:cNvSpPr>
            <a:spLocks noGrp="1"/>
          </p:cNvSpPr>
          <p:nvPr>
            <p:ph type="body" sz="quarter" idx="13"/>
          </p:nvPr>
        </p:nvSpPr>
        <p:spPr/>
        <p:txBody>
          <a:bodyPr/>
          <a:lstStyle/>
          <a:p>
            <a:r>
              <a:rPr lang="en-US" dirty="0"/>
              <a:t>Expands the node that is closest to the goal</a:t>
            </a:r>
          </a:p>
          <a:p>
            <a:r>
              <a:rPr lang="en-US" dirty="0"/>
              <a:t>Thus, f(n) = h(n)</a:t>
            </a:r>
          </a:p>
          <a:p>
            <a:endParaRPr lang="en-US" dirty="0"/>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438400"/>
            <a:ext cx="7203418" cy="2878001"/>
          </a:xfrm>
          <a:prstGeom prst="rect">
            <a:avLst/>
          </a:prstGeom>
        </p:spPr>
      </p:pic>
    </p:spTree>
    <p:extLst>
      <p:ext uri="{BB962C8B-B14F-4D97-AF65-F5344CB8AC3E}">
        <p14:creationId xmlns:p14="http://schemas.microsoft.com/office/powerpoint/2010/main" val="21124644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Best First</a:t>
            </a:r>
            <a:endParaRPr lang="en-IN" dirty="0"/>
          </a:p>
        </p:txBody>
      </p:sp>
      <p:sp>
        <p:nvSpPr>
          <p:cNvPr id="3" name="Text Placeholder 2"/>
          <p:cNvSpPr>
            <a:spLocks noGrp="1"/>
          </p:cNvSpPr>
          <p:nvPr>
            <p:ph type="body" sz="quarter" idx="13"/>
          </p:nvPr>
        </p:nvSpPr>
        <p:spPr>
          <a:xfrm>
            <a:off x="857739" y="1600201"/>
            <a:ext cx="2952261" cy="2728913"/>
          </a:xfrm>
        </p:spPr>
        <p:txBody>
          <a:bodyPr>
            <a:noAutofit/>
          </a:bodyPr>
          <a:lstStyle/>
          <a:p>
            <a:r>
              <a:rPr lang="en-US" dirty="0"/>
              <a:t>Not Optimal</a:t>
            </a:r>
          </a:p>
          <a:p>
            <a:pPr marL="285750" indent="-285750">
              <a:buFontTx/>
              <a:buChar char="-"/>
            </a:pPr>
            <a:r>
              <a:rPr lang="en-US" dirty="0"/>
              <a:t>Because the algorithm is greedy</a:t>
            </a:r>
          </a:p>
          <a:p>
            <a:pPr marL="285750" indent="-285750">
              <a:buFontTx/>
              <a:buChar char="-"/>
            </a:pPr>
            <a:r>
              <a:rPr lang="en-US" dirty="0"/>
              <a:t>It only optimizes for the current action</a:t>
            </a:r>
          </a:p>
          <a:p>
            <a:endParaRPr lang="en-US" dirty="0"/>
          </a:p>
          <a:p>
            <a:r>
              <a:rPr lang="en-US" dirty="0"/>
              <a:t>Not Complete</a:t>
            </a:r>
          </a:p>
          <a:p>
            <a:pPr marL="285750" indent="-285750">
              <a:buFontTx/>
              <a:buChar char="-"/>
            </a:pPr>
            <a:r>
              <a:rPr lang="en-US" dirty="0"/>
              <a:t>Often ends up in state with a dead end as the heuristic doesn’t guarantee a path but is only an approximation</a:t>
            </a:r>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0619" y="1143001"/>
            <a:ext cx="5781541" cy="5503826"/>
          </a:xfrm>
          <a:prstGeom prst="rect">
            <a:avLst/>
          </a:prstGeom>
        </p:spPr>
      </p:pic>
    </p:spTree>
    <p:extLst>
      <p:ext uri="{BB962C8B-B14F-4D97-AF65-F5344CB8AC3E}">
        <p14:creationId xmlns:p14="http://schemas.microsoft.com/office/powerpoint/2010/main" val="1523217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Best First Search</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noAutofit/>
              </a:bodyPr>
              <a:lstStyle/>
              <a:p>
                <a:r>
                  <a:rPr lang="en-US" dirty="0">
                    <a:latin typeface="Helvetica" panose="020B0500000000000000" pitchFamily="34" charset="0"/>
                  </a:rPr>
                  <a:t>Not Optimal</a:t>
                </a:r>
              </a:p>
              <a:p>
                <a:pPr marL="285750" indent="-285750">
                  <a:buFontTx/>
                  <a:buChar char="-"/>
                </a:pPr>
                <a:r>
                  <a:rPr lang="en-US" dirty="0">
                    <a:latin typeface="Helvetica" panose="020B0500000000000000" pitchFamily="34" charset="0"/>
                  </a:rPr>
                  <a:t>Because the algorithm is greedy</a:t>
                </a:r>
              </a:p>
              <a:p>
                <a:pPr marL="285750" indent="-285750">
                  <a:buFontTx/>
                  <a:buChar char="-"/>
                </a:pPr>
                <a:r>
                  <a:rPr lang="en-US" dirty="0">
                    <a:latin typeface="Helvetica" panose="020B0500000000000000" pitchFamily="34" charset="0"/>
                  </a:rPr>
                  <a:t>It only optimizes for the current action</a:t>
                </a:r>
              </a:p>
              <a:p>
                <a:endParaRPr lang="en-US" dirty="0">
                  <a:latin typeface="Helvetica" panose="020B0500000000000000" pitchFamily="34" charset="0"/>
                </a:endParaRPr>
              </a:p>
              <a:p>
                <a:r>
                  <a:rPr lang="en-US" dirty="0">
                    <a:latin typeface="Helvetica" panose="020B0500000000000000" pitchFamily="34" charset="0"/>
                  </a:rPr>
                  <a:t>Not Complete</a:t>
                </a:r>
              </a:p>
              <a:p>
                <a:pPr marL="285750" indent="-285750">
                  <a:buFontTx/>
                  <a:buChar char="-"/>
                </a:pPr>
                <a:r>
                  <a:rPr lang="en-US" dirty="0">
                    <a:latin typeface="Helvetica" panose="020B0500000000000000" pitchFamily="34" charset="0"/>
                  </a:rPr>
                  <a:t>Often ends up in state with a dead end as the heuristic doesn’t guarantee a path but is only an approximation</a:t>
                </a:r>
              </a:p>
              <a:p>
                <a:endParaRPr lang="en-US" dirty="0">
                  <a:latin typeface="Helvetica" panose="020B0500000000000000" pitchFamily="34" charset="0"/>
                </a:endParaRPr>
              </a:p>
              <a:p>
                <a:r>
                  <a:rPr lang="en-US" dirty="0">
                    <a:latin typeface="Helvetica" panose="020B0500000000000000" pitchFamily="34" charset="0"/>
                  </a:rPr>
                  <a:t>Time and Space Complexity - </a:t>
                </a:r>
                <a14:m>
                  <m:oMath xmlns:m="http://schemas.openxmlformats.org/officeDocument/2006/math">
                    <m:r>
                      <a:rPr lang="en-US" i="1">
                        <a:latin typeface="Cambria Math" charset="0"/>
                        <a:ea typeface="Cambria Math" charset="0"/>
                        <a:cs typeface="Cambria Math" charset="0"/>
                      </a:rPr>
                      <m:t>𝒪</m:t>
                    </m:r>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𝑚</m:t>
                        </m:r>
                      </m:sup>
                    </m:sSup>
                    <m:r>
                      <a:rPr lang="en-US" i="1">
                        <a:latin typeface="Cambria Math" charset="0"/>
                        <a:ea typeface="Cambria Math" charset="0"/>
                        <a:cs typeface="Cambria Math" charset="0"/>
                      </a:rPr>
                      <m:t>)</m:t>
                    </m:r>
                  </m:oMath>
                </a14:m>
                <a:r>
                  <a:rPr lang="en-US" dirty="0">
                    <a:latin typeface="Helvetica" panose="020B0500000000000000" pitchFamily="34" charset="0"/>
                  </a:rPr>
                  <a:t> where m – max depth of search tree</a:t>
                </a:r>
              </a:p>
              <a:p>
                <a:endParaRPr lang="en-IN" dirty="0">
                  <a:latin typeface="Helvetica" panose="020B0500000000000000" pitchFamily="34"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80" t="-2237" b="-21029"/>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4871113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Search</a:t>
            </a:r>
            <a:endParaRPr lang="en-IN" dirty="0"/>
          </a:p>
        </p:txBody>
      </p:sp>
      <p:sp>
        <p:nvSpPr>
          <p:cNvPr id="3" name="Text Placeholder 2"/>
          <p:cNvSpPr>
            <a:spLocks noGrp="1"/>
          </p:cNvSpPr>
          <p:nvPr>
            <p:ph type="body" sz="quarter" idx="13"/>
          </p:nvPr>
        </p:nvSpPr>
        <p:spPr/>
        <p:txBody>
          <a:bodyPr>
            <a:normAutofit/>
          </a:bodyPr>
          <a:lstStyle/>
          <a:p>
            <a:r>
              <a:rPr lang="en-US" dirty="0"/>
              <a:t>Pronounced A-star search</a:t>
            </a:r>
          </a:p>
          <a:p>
            <a:r>
              <a:rPr lang="en-US" dirty="0"/>
              <a:t>Most widely used</a:t>
            </a:r>
          </a:p>
          <a:p>
            <a:r>
              <a:rPr lang="en-US" dirty="0"/>
              <a:t>Evaluation function f(n) = g(n) + h(n) </a:t>
            </a:r>
          </a:p>
          <a:p>
            <a:pPr lvl="1"/>
            <a:r>
              <a:rPr lang="en-US" sz="1800" dirty="0"/>
              <a:t>Where g(n) – the cost to reach the node</a:t>
            </a:r>
          </a:p>
          <a:p>
            <a:pPr lvl="1"/>
            <a:r>
              <a:rPr lang="en-US" sz="1800" dirty="0"/>
              <a:t>h(n) – the </a:t>
            </a:r>
            <a:r>
              <a:rPr lang="en-US" sz="1800" b="1" dirty="0"/>
              <a:t>expected </a:t>
            </a:r>
            <a:r>
              <a:rPr lang="en-US" sz="1800" dirty="0"/>
              <a:t>cost to go from node to goal</a:t>
            </a:r>
          </a:p>
          <a:p>
            <a:pPr lvl="1"/>
            <a:r>
              <a:rPr lang="en-US" sz="1800" dirty="0"/>
              <a:t>Hence, f(n) – estimated cost of cheapest path through node n</a:t>
            </a:r>
          </a:p>
          <a:p>
            <a:pPr lvl="1"/>
            <a:endParaRPr lang="en-US" sz="1800"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53913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Search</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071" y="1857156"/>
            <a:ext cx="5356243" cy="435133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0562" y="1690688"/>
            <a:ext cx="6042187" cy="4328565"/>
          </a:xfrm>
          <a:prstGeom prst="rect">
            <a:avLst/>
          </a:prstGeom>
        </p:spPr>
      </p:pic>
      <p:cxnSp>
        <p:nvCxnSpPr>
          <p:cNvPr id="7" name="Straight Connector 6"/>
          <p:cNvCxnSpPr/>
          <p:nvPr/>
        </p:nvCxnSpPr>
        <p:spPr>
          <a:xfrm>
            <a:off x="5668314" y="1340069"/>
            <a:ext cx="0" cy="5029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0091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Search</a:t>
            </a:r>
            <a:endParaRPr lang="en-IN" dirty="0"/>
          </a:p>
        </p:txBody>
      </p:sp>
      <p:sp>
        <p:nvSpPr>
          <p:cNvPr id="3" name="Text Placeholder 2"/>
          <p:cNvSpPr>
            <a:spLocks noGrp="1"/>
          </p:cNvSpPr>
          <p:nvPr>
            <p:ph type="body" sz="quarter" idx="13"/>
          </p:nvPr>
        </p:nvSpPr>
        <p:spPr/>
        <p:txBody>
          <a:bodyPr>
            <a:noAutofit/>
          </a:bodyPr>
          <a:lstStyle/>
          <a:p>
            <a:r>
              <a:rPr lang="en-US" dirty="0"/>
              <a:t>A* Search is both optimal and complete, provided h(n) satisfies two conditions</a:t>
            </a:r>
          </a:p>
          <a:p>
            <a:pPr marL="914400" lvl="1" indent="-457200">
              <a:buFont typeface="+mj-lt"/>
              <a:buAutoNum type="arabicPeriod"/>
            </a:pPr>
            <a:r>
              <a:rPr lang="en-US" sz="1800" dirty="0"/>
              <a:t>Admissible Heuristic – one that never overestimates the cost to reach the goal</a:t>
            </a:r>
          </a:p>
          <a:p>
            <a:pPr lvl="2"/>
            <a:r>
              <a:rPr lang="en-US" sz="1800" dirty="0"/>
              <a:t>E.g., straight line distance </a:t>
            </a:r>
            <a:r>
              <a:rPr lang="en-US" sz="1800" dirty="0" err="1"/>
              <a:t>h</a:t>
            </a:r>
            <a:r>
              <a:rPr lang="en-US" sz="1800" baseline="-25000" dirty="0" err="1"/>
              <a:t>SLD</a:t>
            </a:r>
            <a:r>
              <a:rPr lang="en-US" sz="1800" baseline="-25000" dirty="0"/>
              <a:t> </a:t>
            </a:r>
            <a:r>
              <a:rPr lang="en-US" sz="1800" dirty="0"/>
              <a:t> it is always less than real path cost</a:t>
            </a:r>
            <a:endParaRPr lang="en-US" sz="1800" baseline="-25000" dirty="0"/>
          </a:p>
          <a:p>
            <a:pPr marL="1371600" lvl="2" indent="-457200">
              <a:buFont typeface="+mj-lt"/>
              <a:buAutoNum type="arabicPeriod"/>
            </a:pPr>
            <a:endParaRPr lang="en-US" sz="1800" dirty="0"/>
          </a:p>
          <a:p>
            <a:pPr marL="914400" lvl="1" indent="-457200">
              <a:buFont typeface="+mj-lt"/>
              <a:buAutoNum type="arabicPeriod"/>
            </a:pPr>
            <a:r>
              <a:rPr lang="en-US" sz="1800" dirty="0"/>
              <a:t>Consistency – A heuristic is consistent if for every node n and every successor node n` of n generated by action a, </a:t>
            </a:r>
          </a:p>
          <a:p>
            <a:pPr marL="457200" lvl="1" indent="0">
              <a:buNone/>
            </a:pPr>
            <a:r>
              <a:rPr lang="en-US" sz="1800" dirty="0"/>
              <a:t>				h(n) &lt;= c(n, a, n`) + h(n`)</a:t>
            </a:r>
          </a:p>
          <a:p>
            <a:pPr marL="457200" lvl="1" indent="0">
              <a:buNone/>
            </a:pPr>
            <a:endParaRPr lang="en-US" sz="1800" dirty="0"/>
          </a:p>
          <a:p>
            <a:pPr marL="457200" lvl="1" indent="0">
              <a:buNone/>
            </a:pPr>
            <a:endParaRPr lang="en-US" sz="1800" dirty="0"/>
          </a:p>
          <a:p>
            <a:pPr marL="457200" lvl="1" indent="0">
              <a:buNone/>
            </a:pPr>
            <a:endParaRPr lang="en-US" sz="1800" dirty="0" smtClean="0"/>
          </a:p>
          <a:p>
            <a:pPr marL="457200" lvl="1" indent="0">
              <a:buNone/>
            </a:pPr>
            <a:endParaRPr lang="en-US" sz="1800" dirty="0"/>
          </a:p>
          <a:p>
            <a:pPr marL="457200" lvl="1" indent="0">
              <a:buNone/>
            </a:pPr>
            <a:endParaRPr lang="en-US" sz="1800" dirty="0"/>
          </a:p>
          <a:p>
            <a:pPr marL="457200" lvl="1" indent="0">
              <a:buNone/>
            </a:pPr>
            <a:endParaRPr lang="en-US" sz="1800" dirty="0"/>
          </a:p>
          <a:p>
            <a:pPr marL="1158875" lvl="1" indent="-392113"/>
            <a:r>
              <a:rPr lang="en-US" sz="1800" dirty="0"/>
              <a:t>E.g., </a:t>
            </a:r>
            <a:r>
              <a:rPr lang="en-US" sz="1800" dirty="0" err="1"/>
              <a:t>h</a:t>
            </a:r>
            <a:r>
              <a:rPr lang="en-US" sz="1800" baseline="-25000" dirty="0" err="1"/>
              <a:t>SLD</a:t>
            </a:r>
            <a:r>
              <a:rPr lang="en-US" sz="1800" dirty="0"/>
              <a:t> is a consistent heuristic</a:t>
            </a:r>
            <a:endParaRPr lang="en-US" sz="1800" baseline="-25000" dirty="0"/>
          </a:p>
          <a:p>
            <a:endParaRPr lang="en-IN" dirty="0"/>
          </a:p>
        </p:txBody>
      </p:sp>
      <p:sp>
        <p:nvSpPr>
          <p:cNvPr id="4" name="Text Placeholder 3"/>
          <p:cNvSpPr>
            <a:spLocks noGrp="1"/>
          </p:cNvSpPr>
          <p:nvPr>
            <p:ph type="body" sz="quarter" idx="14"/>
          </p:nvPr>
        </p:nvSpPr>
        <p:spPr/>
        <p:txBody>
          <a:bodyPr/>
          <a:lstStyle/>
          <a:p>
            <a:endParaRPr lang="en-IN"/>
          </a:p>
        </p:txBody>
      </p:sp>
      <p:grpSp>
        <p:nvGrpSpPr>
          <p:cNvPr id="19" name="Group 18"/>
          <p:cNvGrpSpPr/>
          <p:nvPr/>
        </p:nvGrpSpPr>
        <p:grpSpPr>
          <a:xfrm>
            <a:off x="3573819" y="4038600"/>
            <a:ext cx="4707812" cy="1317163"/>
            <a:chOff x="3525110" y="5094148"/>
            <a:chExt cx="4707812" cy="1317163"/>
          </a:xfrm>
        </p:grpSpPr>
        <p:sp>
          <p:nvSpPr>
            <p:cNvPr id="20" name="Oval 19"/>
            <p:cNvSpPr/>
            <p:nvPr/>
          </p:nvSpPr>
          <p:spPr>
            <a:xfrm>
              <a:off x="6537441" y="5249916"/>
              <a:ext cx="441434" cy="4256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794235" y="5249916"/>
              <a:ext cx="441434" cy="4256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834762" y="5985642"/>
              <a:ext cx="441434" cy="42566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861705" y="5278084"/>
              <a:ext cx="306494" cy="369332"/>
            </a:xfrm>
            <a:prstGeom prst="rect">
              <a:avLst/>
            </a:prstGeom>
            <a:noFill/>
          </p:spPr>
          <p:txBody>
            <a:bodyPr wrap="none" rtlCol="0">
              <a:spAutoFit/>
            </a:bodyPr>
            <a:lstStyle/>
            <a:p>
              <a:r>
                <a:rPr lang="en-US" dirty="0" smtClean="0"/>
                <a:t>n</a:t>
              </a:r>
              <a:endParaRPr lang="en-US" dirty="0"/>
            </a:p>
          </p:txBody>
        </p:sp>
        <p:sp>
          <p:nvSpPr>
            <p:cNvPr id="24" name="TextBox 23"/>
            <p:cNvSpPr txBox="1"/>
            <p:nvPr/>
          </p:nvSpPr>
          <p:spPr>
            <a:xfrm>
              <a:off x="4865593" y="5985642"/>
              <a:ext cx="373820" cy="369332"/>
            </a:xfrm>
            <a:prstGeom prst="rect">
              <a:avLst/>
            </a:prstGeom>
            <a:noFill/>
          </p:spPr>
          <p:txBody>
            <a:bodyPr wrap="none" rtlCol="0">
              <a:spAutoFit/>
            </a:bodyPr>
            <a:lstStyle/>
            <a:p>
              <a:r>
                <a:rPr lang="en-US" dirty="0" smtClean="0"/>
                <a:t>n`</a:t>
              </a:r>
              <a:endParaRPr lang="en-US" dirty="0"/>
            </a:p>
          </p:txBody>
        </p:sp>
        <p:sp>
          <p:nvSpPr>
            <p:cNvPr id="25" name="TextBox 24"/>
            <p:cNvSpPr txBox="1"/>
            <p:nvPr/>
          </p:nvSpPr>
          <p:spPr>
            <a:xfrm>
              <a:off x="6599646" y="5272825"/>
              <a:ext cx="293670" cy="369332"/>
            </a:xfrm>
            <a:prstGeom prst="rect">
              <a:avLst/>
            </a:prstGeom>
            <a:noFill/>
          </p:spPr>
          <p:txBody>
            <a:bodyPr wrap="none" rtlCol="0">
              <a:spAutoFit/>
            </a:bodyPr>
            <a:lstStyle/>
            <a:p>
              <a:r>
                <a:rPr lang="en-US" dirty="0"/>
                <a:t>g</a:t>
              </a:r>
            </a:p>
          </p:txBody>
        </p:sp>
        <p:sp>
          <p:nvSpPr>
            <p:cNvPr id="26" name="TextBox 25"/>
            <p:cNvSpPr txBox="1"/>
            <p:nvPr/>
          </p:nvSpPr>
          <p:spPr>
            <a:xfrm>
              <a:off x="7104151" y="5225530"/>
              <a:ext cx="1128771" cy="369332"/>
            </a:xfrm>
            <a:prstGeom prst="rect">
              <a:avLst/>
            </a:prstGeom>
            <a:noFill/>
          </p:spPr>
          <p:txBody>
            <a:bodyPr wrap="none" rtlCol="0">
              <a:spAutoFit/>
            </a:bodyPr>
            <a:lstStyle/>
            <a:p>
              <a:r>
                <a:rPr lang="en-US" dirty="0" smtClean="0"/>
                <a:t>Goal state</a:t>
              </a:r>
              <a:endParaRPr lang="en-US" dirty="0"/>
            </a:p>
          </p:txBody>
        </p:sp>
        <p:cxnSp>
          <p:nvCxnSpPr>
            <p:cNvPr id="27" name="Straight Arrow Connector 26"/>
            <p:cNvCxnSpPr>
              <a:stCxn id="21" idx="6"/>
              <a:endCxn id="20" idx="2"/>
            </p:cNvCxnSpPr>
            <p:nvPr/>
          </p:nvCxnSpPr>
          <p:spPr>
            <a:xfrm>
              <a:off x="4235669" y="5462751"/>
              <a:ext cx="230177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5"/>
              <a:endCxn id="22" idx="2"/>
            </p:cNvCxnSpPr>
            <p:nvPr/>
          </p:nvCxnSpPr>
          <p:spPr>
            <a:xfrm>
              <a:off x="4171022" y="5613247"/>
              <a:ext cx="663740" cy="585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2" idx="6"/>
              <a:endCxn id="20" idx="3"/>
            </p:cNvCxnSpPr>
            <p:nvPr/>
          </p:nvCxnSpPr>
          <p:spPr>
            <a:xfrm flipV="1">
              <a:off x="5276196" y="5613247"/>
              <a:ext cx="1325892" cy="5852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797125" y="5094148"/>
              <a:ext cx="569387" cy="369332"/>
            </a:xfrm>
            <a:prstGeom prst="rect">
              <a:avLst/>
            </a:prstGeom>
            <a:noFill/>
          </p:spPr>
          <p:txBody>
            <a:bodyPr wrap="none" rtlCol="0">
              <a:spAutoFit/>
            </a:bodyPr>
            <a:lstStyle/>
            <a:p>
              <a:r>
                <a:rPr lang="en-US" dirty="0"/>
                <a:t>h</a:t>
              </a:r>
              <a:r>
                <a:rPr lang="en-US" dirty="0" smtClean="0"/>
                <a:t>(n)</a:t>
              </a:r>
              <a:endParaRPr lang="en-US" dirty="0"/>
            </a:p>
          </p:txBody>
        </p:sp>
        <p:sp>
          <p:nvSpPr>
            <p:cNvPr id="31" name="TextBox 30"/>
            <p:cNvSpPr txBox="1"/>
            <p:nvPr/>
          </p:nvSpPr>
          <p:spPr>
            <a:xfrm>
              <a:off x="5722041" y="5940236"/>
              <a:ext cx="636713" cy="369332"/>
            </a:xfrm>
            <a:prstGeom prst="rect">
              <a:avLst/>
            </a:prstGeom>
            <a:noFill/>
          </p:spPr>
          <p:txBody>
            <a:bodyPr wrap="none" rtlCol="0">
              <a:spAutoFit/>
            </a:bodyPr>
            <a:lstStyle/>
            <a:p>
              <a:r>
                <a:rPr lang="en-US" dirty="0" smtClean="0"/>
                <a:t>h(n`)</a:t>
              </a:r>
              <a:endParaRPr lang="en-US" dirty="0"/>
            </a:p>
          </p:txBody>
        </p:sp>
        <p:sp>
          <p:nvSpPr>
            <p:cNvPr id="32" name="TextBox 31"/>
            <p:cNvSpPr txBox="1"/>
            <p:nvPr/>
          </p:nvSpPr>
          <p:spPr>
            <a:xfrm>
              <a:off x="3525110" y="5825352"/>
              <a:ext cx="1066318" cy="369332"/>
            </a:xfrm>
            <a:prstGeom prst="rect">
              <a:avLst/>
            </a:prstGeom>
            <a:noFill/>
          </p:spPr>
          <p:txBody>
            <a:bodyPr wrap="none" rtlCol="0">
              <a:spAutoFit/>
            </a:bodyPr>
            <a:lstStyle/>
            <a:p>
              <a:r>
                <a:rPr lang="en-US" smtClean="0"/>
                <a:t>c(n, a, n</a:t>
              </a:r>
              <a:r>
                <a:rPr lang="en-US" dirty="0" smtClean="0"/>
                <a:t>`)</a:t>
              </a:r>
              <a:endParaRPr lang="en-US" dirty="0"/>
            </a:p>
          </p:txBody>
        </p:sp>
      </p:grpSp>
    </p:spTree>
    <p:extLst>
      <p:ext uri="{BB962C8B-B14F-4D97-AF65-F5344CB8AC3E}">
        <p14:creationId xmlns:p14="http://schemas.microsoft.com/office/powerpoint/2010/main" val="268928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Agents</a:t>
            </a:r>
            <a:endParaRPr lang="en-IN" dirty="0"/>
          </a:p>
        </p:txBody>
      </p:sp>
      <p:sp>
        <p:nvSpPr>
          <p:cNvPr id="3" name="Text Placeholder 2"/>
          <p:cNvSpPr>
            <a:spLocks noGrp="1"/>
          </p:cNvSpPr>
          <p:nvPr>
            <p:ph type="body" sz="quarter" idx="13"/>
          </p:nvPr>
        </p:nvSpPr>
        <p:spPr/>
        <p:txBody>
          <a:bodyPr/>
          <a:lstStyle/>
          <a:p>
            <a:endParaRPr lang="en-IN"/>
          </a:p>
        </p:txBody>
      </p:sp>
      <p:sp>
        <p:nvSpPr>
          <p:cNvPr id="4" name="Text Placeholder 3"/>
          <p:cNvSpPr>
            <a:spLocks noGrp="1"/>
          </p:cNvSpPr>
          <p:nvPr>
            <p:ph type="body" sz="quarter" idx="14"/>
          </p:nvPr>
        </p:nvSpPr>
        <p:spPr/>
        <p:txBody>
          <a:bodyPr/>
          <a:lstStyle/>
          <a:p>
            <a:endParaRPr lang="en-IN"/>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457" y="1690688"/>
            <a:ext cx="7171086" cy="4351338"/>
          </a:xfrm>
          <a:prstGeom prst="rect">
            <a:avLst/>
          </a:prstGeom>
        </p:spPr>
      </p:pic>
      <p:sp>
        <p:nvSpPr>
          <p:cNvPr id="8" name="TextBox 7"/>
          <p:cNvSpPr txBox="1"/>
          <p:nvPr/>
        </p:nvSpPr>
        <p:spPr>
          <a:xfrm>
            <a:off x="76479" y="2739809"/>
            <a:ext cx="1821781" cy="461665"/>
          </a:xfrm>
          <a:prstGeom prst="rect">
            <a:avLst/>
          </a:prstGeom>
          <a:noFill/>
        </p:spPr>
        <p:txBody>
          <a:bodyPr wrap="none" rtlCol="0">
            <a:spAutoFit/>
          </a:bodyPr>
          <a:lstStyle/>
          <a:p>
            <a:r>
              <a:rPr lang="en-US" sz="2400" dirty="0" smtClean="0"/>
              <a:t>Agent is here</a:t>
            </a:r>
            <a:endParaRPr lang="en-US" sz="2400" dirty="0"/>
          </a:p>
        </p:txBody>
      </p:sp>
      <p:cxnSp>
        <p:nvCxnSpPr>
          <p:cNvPr id="9" name="Straight Arrow Connector 8"/>
          <p:cNvCxnSpPr/>
          <p:nvPr/>
        </p:nvCxnSpPr>
        <p:spPr>
          <a:xfrm>
            <a:off x="1898260" y="2970642"/>
            <a:ext cx="61219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0581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Search</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noAutofit/>
              </a:bodyPr>
              <a:lstStyle/>
              <a:p>
                <a:r>
                  <a:rPr lang="en-US" dirty="0">
                    <a:latin typeface="Helvetica" panose="020B0500000000000000" pitchFamily="34" charset="0"/>
                  </a:rPr>
                  <a:t>Optimality</a:t>
                </a:r>
              </a:p>
              <a:p>
                <a:pPr lvl="1"/>
                <a:r>
                  <a:rPr lang="en-US" sz="1800" dirty="0">
                    <a:latin typeface="Helvetica" panose="020B0500000000000000" pitchFamily="34" charset="0"/>
                  </a:rPr>
                  <a:t>If h(n) is consistent, then f(n) is non-decreasing, consider n` is successor to n</a:t>
                </a:r>
              </a:p>
              <a:p>
                <a:pPr marL="457200" lvl="1" indent="0">
                  <a:buNone/>
                </a:pPr>
                <a14:m>
                  <m:oMathPara xmlns:m="http://schemas.openxmlformats.org/officeDocument/2006/math">
                    <m:oMathParaPr>
                      <m:jc m:val="centerGroup"/>
                    </m:oMathParaPr>
                    <m:oMath xmlns:m="http://schemas.openxmlformats.org/officeDocument/2006/math">
                      <m:r>
                        <a:rPr lang="en-US" sz="1800" i="1">
                          <a:latin typeface="Cambria Math" charset="0"/>
                        </a:rPr>
                        <m:t>𝑓</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m:t>
                          </m:r>
                        </m:e>
                      </m:d>
                      <m:r>
                        <a:rPr lang="en-US" sz="1800" i="1">
                          <a:latin typeface="Cambria Math" charset="0"/>
                        </a:rPr>
                        <m:t>=</m:t>
                      </m:r>
                      <m:r>
                        <a:rPr lang="en-US" sz="1800" i="1">
                          <a:latin typeface="Cambria Math" charset="0"/>
                        </a:rPr>
                        <m:t>𝑔</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m:t>
                          </m:r>
                        </m:e>
                      </m:d>
                      <m:r>
                        <a:rPr lang="en-US" sz="1800" i="1">
                          <a:latin typeface="Cambria Math" charset="0"/>
                        </a:rPr>
                        <m:t>+</m:t>
                      </m:r>
                      <m:r>
                        <a:rPr lang="en-US" sz="1800" i="1">
                          <a:latin typeface="Cambria Math" charset="0"/>
                        </a:rPr>
                        <m:t>h</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m:t>
                          </m:r>
                        </m:e>
                      </m:d>
                    </m:oMath>
                  </m:oMathPara>
                </a14:m>
                <a:endParaRPr lang="en-US" sz="1800" dirty="0">
                  <a:latin typeface="Helvetica" panose="020B0500000000000000" pitchFamily="34" charset="0"/>
                </a:endParaRPr>
              </a:p>
              <a:p>
                <a:pPr marL="457200" lvl="1" indent="0">
                  <a:buNone/>
                </a:pPr>
                <a:r>
                  <a:rPr lang="en-US" sz="1800" dirty="0">
                    <a:latin typeface="Helvetica" panose="020B0500000000000000" pitchFamily="34" charset="0"/>
                  </a:rPr>
                  <a:t>			As </a:t>
                </a:r>
                <a14:m>
                  <m:oMath xmlns:m="http://schemas.openxmlformats.org/officeDocument/2006/math">
                    <m:r>
                      <a:rPr lang="en-US" sz="1800" i="1">
                        <a:latin typeface="Cambria Math" charset="0"/>
                      </a:rPr>
                      <m:t>𝑔</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m:t>
                        </m:r>
                      </m:e>
                    </m:d>
                    <m:r>
                      <a:rPr lang="en-US" sz="1800" i="1">
                        <a:latin typeface="Cambria Math" charset="0"/>
                      </a:rPr>
                      <m:t>=</m:t>
                    </m:r>
                    <m:r>
                      <a:rPr lang="en-US" sz="1800" i="1">
                        <a:latin typeface="Cambria Math" charset="0"/>
                      </a:rPr>
                      <m:t>𝑔</m:t>
                    </m:r>
                    <m:d>
                      <m:dPr>
                        <m:ctrlPr>
                          <a:rPr lang="en-US" sz="1800" i="1">
                            <a:latin typeface="Cambria Math" panose="02040503050406030204" pitchFamily="18" charset="0"/>
                          </a:rPr>
                        </m:ctrlPr>
                      </m:dPr>
                      <m:e>
                        <m:r>
                          <a:rPr lang="en-US" sz="1800" i="1">
                            <a:latin typeface="Cambria Math" charset="0"/>
                          </a:rPr>
                          <m:t>𝑛</m:t>
                        </m:r>
                      </m:e>
                    </m:d>
                    <m:r>
                      <a:rPr lang="en-US" sz="1800" i="1">
                        <a:latin typeface="Cambria Math" charset="0"/>
                      </a:rPr>
                      <m:t>+ </m:t>
                    </m:r>
                    <m:r>
                      <a:rPr lang="en-US" sz="1800" i="1">
                        <a:latin typeface="Cambria Math" charset="0"/>
                      </a:rPr>
                      <m:t>𝑐</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 </m:t>
                        </m:r>
                        <m:r>
                          <a:rPr lang="en-US" sz="1800" i="1">
                            <a:latin typeface="Cambria Math" charset="0"/>
                          </a:rPr>
                          <m:t>𝑎</m:t>
                        </m:r>
                        <m:r>
                          <a:rPr lang="en-US" sz="1800" i="1">
                            <a:latin typeface="Cambria Math" charset="0"/>
                          </a:rPr>
                          <m:t>, </m:t>
                        </m:r>
                        <m:r>
                          <a:rPr lang="en-US" sz="1800" i="1">
                            <a:latin typeface="Cambria Math" charset="0"/>
                          </a:rPr>
                          <m:t>𝑛</m:t>
                        </m:r>
                        <m:r>
                          <a:rPr lang="en-US" sz="1800" i="1">
                            <a:latin typeface="Cambria Math" charset="0"/>
                          </a:rPr>
                          <m:t>`</m:t>
                        </m:r>
                      </m:e>
                    </m:d>
                  </m:oMath>
                </a14:m>
                <a:endParaRPr lang="en-US" sz="1800" dirty="0">
                  <a:latin typeface="Helvetica" panose="020B0500000000000000" pitchFamily="34" charset="0"/>
                </a:endParaRPr>
              </a:p>
              <a:p>
                <a:pPr marL="457200" lvl="1" indent="0">
                  <a:buNone/>
                </a:pPr>
                <a:r>
                  <a:rPr lang="en-US" sz="1800" dirty="0">
                    <a:latin typeface="Helvetica" panose="020B0500000000000000" pitchFamily="34" charset="0"/>
                  </a:rPr>
                  <a:t>				</a:t>
                </a:r>
                <a14:m>
                  <m:oMath xmlns:m="http://schemas.openxmlformats.org/officeDocument/2006/math">
                    <m:r>
                      <a:rPr lang="en-US" sz="1800" i="1">
                        <a:latin typeface="Cambria Math" charset="0"/>
                      </a:rPr>
                      <m:t>𝑓</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m:t>
                        </m:r>
                      </m:e>
                    </m:d>
                    <m:r>
                      <a:rPr lang="en-US" sz="1800" i="1">
                        <a:latin typeface="Cambria Math" charset="0"/>
                      </a:rPr>
                      <m:t>= </m:t>
                    </m:r>
                    <m:r>
                      <a:rPr lang="en-US" sz="1800" i="1">
                        <a:latin typeface="Cambria Math" charset="0"/>
                      </a:rPr>
                      <m:t>𝑔</m:t>
                    </m:r>
                    <m:d>
                      <m:dPr>
                        <m:ctrlPr>
                          <a:rPr lang="en-US" sz="1800" i="1">
                            <a:latin typeface="Cambria Math" panose="02040503050406030204" pitchFamily="18" charset="0"/>
                          </a:rPr>
                        </m:ctrlPr>
                      </m:dPr>
                      <m:e>
                        <m:r>
                          <a:rPr lang="en-US" sz="1800" i="1">
                            <a:latin typeface="Cambria Math" charset="0"/>
                          </a:rPr>
                          <m:t>𝑛</m:t>
                        </m:r>
                      </m:e>
                    </m:d>
                    <m:r>
                      <a:rPr lang="en-US" sz="1800" i="1">
                        <a:latin typeface="Cambria Math" charset="0"/>
                      </a:rPr>
                      <m:t>+</m:t>
                    </m:r>
                    <m:r>
                      <a:rPr lang="en-US" sz="1800" i="1">
                        <a:latin typeface="Cambria Math" charset="0"/>
                      </a:rPr>
                      <m:t>𝑐</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 </m:t>
                        </m:r>
                        <m:r>
                          <a:rPr lang="en-US" sz="1800" i="1">
                            <a:latin typeface="Cambria Math" charset="0"/>
                          </a:rPr>
                          <m:t>𝑎</m:t>
                        </m:r>
                        <m:r>
                          <a:rPr lang="en-US" sz="1800" i="1">
                            <a:latin typeface="Cambria Math" charset="0"/>
                          </a:rPr>
                          <m:t>, </m:t>
                        </m:r>
                        <m:r>
                          <a:rPr lang="en-US" sz="1800" i="1">
                            <a:latin typeface="Cambria Math" charset="0"/>
                          </a:rPr>
                          <m:t>𝑛</m:t>
                        </m:r>
                        <m:r>
                          <a:rPr lang="en-US" sz="1800" i="1">
                            <a:latin typeface="Cambria Math" charset="0"/>
                          </a:rPr>
                          <m:t>`</m:t>
                        </m:r>
                      </m:e>
                    </m:d>
                    <m:r>
                      <a:rPr lang="en-US" sz="1800" i="1">
                        <a:latin typeface="Cambria Math" charset="0"/>
                      </a:rPr>
                      <m:t>+</m:t>
                    </m:r>
                    <m:r>
                      <a:rPr lang="en-US" sz="1800" i="1">
                        <a:latin typeface="Cambria Math" charset="0"/>
                      </a:rPr>
                      <m:t>h</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m:t>
                        </m:r>
                      </m:e>
                    </m:d>
                  </m:oMath>
                </a14:m>
                <a:endParaRPr lang="en-US" sz="1800" dirty="0">
                  <a:latin typeface="Helvetica" panose="020B0500000000000000" pitchFamily="34" charset="0"/>
                </a:endParaRPr>
              </a:p>
              <a:p>
                <a:pPr marL="457200" lvl="1" indent="0">
                  <a:buNone/>
                </a:pPr>
                <a:r>
                  <a:rPr lang="en-US" sz="1800" dirty="0">
                    <a:latin typeface="Helvetica" panose="020B0500000000000000" pitchFamily="34" charset="0"/>
                  </a:rPr>
                  <a:t>			As </a:t>
                </a:r>
                <a14:m>
                  <m:oMath xmlns:m="http://schemas.openxmlformats.org/officeDocument/2006/math">
                    <m:r>
                      <a:rPr lang="en-US" sz="1800" i="1">
                        <a:latin typeface="Cambria Math" charset="0"/>
                      </a:rPr>
                      <m:t>h</m:t>
                    </m:r>
                    <m:d>
                      <m:dPr>
                        <m:ctrlPr>
                          <a:rPr lang="en-US" sz="1800" i="1">
                            <a:latin typeface="Cambria Math" panose="02040503050406030204" pitchFamily="18" charset="0"/>
                          </a:rPr>
                        </m:ctrlPr>
                      </m:dPr>
                      <m:e>
                        <m:r>
                          <a:rPr lang="en-US" sz="1800" i="1">
                            <a:latin typeface="Cambria Math" charset="0"/>
                          </a:rPr>
                          <m:t>𝑛</m:t>
                        </m:r>
                      </m:e>
                    </m:d>
                    <m:r>
                      <a:rPr lang="en-US" sz="1800" i="1">
                        <a:latin typeface="Cambria Math" charset="0"/>
                      </a:rPr>
                      <m:t>&lt;=</m:t>
                    </m:r>
                    <m:r>
                      <a:rPr lang="en-US" sz="1800" i="1">
                        <a:latin typeface="Cambria Math" charset="0"/>
                      </a:rPr>
                      <m:t>𝑐</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 </m:t>
                        </m:r>
                        <m:r>
                          <a:rPr lang="en-US" sz="1800" i="1">
                            <a:latin typeface="Cambria Math" charset="0"/>
                          </a:rPr>
                          <m:t>𝑎</m:t>
                        </m:r>
                        <m:r>
                          <a:rPr lang="en-US" sz="1800" i="1">
                            <a:latin typeface="Cambria Math" charset="0"/>
                          </a:rPr>
                          <m:t>, </m:t>
                        </m:r>
                        <m:r>
                          <a:rPr lang="en-US" sz="1800" i="1">
                            <a:latin typeface="Cambria Math" charset="0"/>
                          </a:rPr>
                          <m:t>𝑛</m:t>
                        </m:r>
                        <m:r>
                          <a:rPr lang="en-US" sz="1800" i="1">
                            <a:latin typeface="Cambria Math" charset="0"/>
                          </a:rPr>
                          <m:t>`</m:t>
                        </m:r>
                      </m:e>
                    </m:d>
                    <m:r>
                      <a:rPr lang="en-US" sz="1800" i="1">
                        <a:latin typeface="Cambria Math" charset="0"/>
                      </a:rPr>
                      <m:t>+</m:t>
                    </m:r>
                    <m:r>
                      <a:rPr lang="en-US" sz="1800" i="1">
                        <a:latin typeface="Cambria Math" charset="0"/>
                      </a:rPr>
                      <m:t>h</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m:t>
                        </m:r>
                      </m:e>
                    </m:d>
                  </m:oMath>
                </a14:m>
                <a:endParaRPr lang="en-US" sz="1800" dirty="0">
                  <a:latin typeface="Helvetica" panose="020B0500000000000000" pitchFamily="34" charset="0"/>
                </a:endParaRPr>
              </a:p>
              <a:p>
                <a:pPr marL="457200" lvl="1" indent="0">
                  <a:buNone/>
                </a:pPr>
                <a:r>
                  <a:rPr lang="en-US" sz="1800" dirty="0">
                    <a:latin typeface="Helvetica" panose="020B0500000000000000" pitchFamily="34" charset="0"/>
                  </a:rPr>
                  <a:t>			We have </a:t>
                </a:r>
                <a14:m>
                  <m:oMath xmlns:m="http://schemas.openxmlformats.org/officeDocument/2006/math">
                    <m:r>
                      <a:rPr lang="en-US" sz="1800" i="1">
                        <a:latin typeface="Cambria Math" charset="0"/>
                      </a:rPr>
                      <m:t>𝑓</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m:t>
                        </m:r>
                      </m:e>
                    </m:d>
                    <m:r>
                      <a:rPr lang="en-US" sz="1800" i="1">
                        <a:latin typeface="Cambria Math" charset="0"/>
                      </a:rPr>
                      <m:t>≥</m:t>
                    </m:r>
                    <m:r>
                      <a:rPr lang="en-US" sz="1800" i="1">
                        <a:latin typeface="Cambria Math" charset="0"/>
                      </a:rPr>
                      <m:t>𝑔</m:t>
                    </m:r>
                    <m:d>
                      <m:dPr>
                        <m:ctrlPr>
                          <a:rPr lang="en-US" sz="1800" i="1">
                            <a:latin typeface="Cambria Math" panose="02040503050406030204" pitchFamily="18" charset="0"/>
                          </a:rPr>
                        </m:ctrlPr>
                      </m:dPr>
                      <m:e>
                        <m:r>
                          <a:rPr lang="en-US" sz="1800" i="1">
                            <a:latin typeface="Cambria Math" charset="0"/>
                          </a:rPr>
                          <m:t>𝑛</m:t>
                        </m:r>
                      </m:e>
                    </m:d>
                    <m:r>
                      <a:rPr lang="en-US" sz="1800" i="1">
                        <a:latin typeface="Cambria Math" charset="0"/>
                      </a:rPr>
                      <m:t>+</m:t>
                    </m:r>
                    <m:r>
                      <a:rPr lang="en-US" sz="1800" i="1">
                        <a:latin typeface="Cambria Math" charset="0"/>
                      </a:rPr>
                      <m:t>h</m:t>
                    </m:r>
                    <m:d>
                      <m:dPr>
                        <m:ctrlPr>
                          <a:rPr lang="en-US" sz="1800" i="1">
                            <a:latin typeface="Cambria Math" panose="02040503050406030204" pitchFamily="18" charset="0"/>
                          </a:rPr>
                        </m:ctrlPr>
                      </m:dPr>
                      <m:e>
                        <m:r>
                          <a:rPr lang="en-US" sz="1800" i="1">
                            <a:latin typeface="Cambria Math" charset="0"/>
                          </a:rPr>
                          <m:t>𝑛</m:t>
                        </m:r>
                      </m:e>
                    </m:d>
                  </m:oMath>
                </a14:m>
                <a:endParaRPr lang="en-US" sz="1800" dirty="0">
                  <a:latin typeface="Helvetica" panose="020B0500000000000000" pitchFamily="34" charset="0"/>
                </a:endParaRPr>
              </a:p>
              <a:p>
                <a:pPr marL="457200" lvl="1" indent="0">
                  <a:buNone/>
                </a:pPr>
                <a:r>
                  <a:rPr lang="en-US" sz="1800" dirty="0">
                    <a:latin typeface="Helvetica" panose="020B0500000000000000" pitchFamily="34" charset="0"/>
                  </a:rPr>
                  <a:t>				i.e., </a:t>
                </a:r>
                <a14:m>
                  <m:oMath xmlns:m="http://schemas.openxmlformats.org/officeDocument/2006/math">
                    <m:r>
                      <a:rPr lang="en-US" sz="1800" i="1">
                        <a:latin typeface="Cambria Math" charset="0"/>
                      </a:rPr>
                      <m:t>𝑓</m:t>
                    </m:r>
                    <m:d>
                      <m:dPr>
                        <m:ctrlPr>
                          <a:rPr lang="en-US" sz="1800" i="1">
                            <a:latin typeface="Cambria Math" panose="02040503050406030204" pitchFamily="18" charset="0"/>
                          </a:rPr>
                        </m:ctrlPr>
                      </m:dPr>
                      <m:e>
                        <m:r>
                          <a:rPr lang="en-US" sz="1800" i="1">
                            <a:latin typeface="Cambria Math" charset="0"/>
                          </a:rPr>
                          <m:t>𝑛</m:t>
                        </m:r>
                        <m:r>
                          <a:rPr lang="en-US" sz="1800" i="1">
                            <a:latin typeface="Cambria Math" charset="0"/>
                          </a:rPr>
                          <m:t>`</m:t>
                        </m:r>
                      </m:e>
                    </m:d>
                    <m:r>
                      <a:rPr lang="en-US" sz="1800" i="1">
                        <a:latin typeface="Cambria Math" charset="0"/>
                      </a:rPr>
                      <m:t>≥</m:t>
                    </m:r>
                    <m:r>
                      <a:rPr lang="en-US" sz="1800" i="1">
                        <a:latin typeface="Cambria Math" charset="0"/>
                      </a:rPr>
                      <m:t>𝑓</m:t>
                    </m:r>
                    <m:r>
                      <a:rPr lang="en-US" sz="1800" i="1">
                        <a:latin typeface="Cambria Math" charset="0"/>
                      </a:rPr>
                      <m:t>(</m:t>
                    </m:r>
                    <m:r>
                      <a:rPr lang="en-US" sz="1800" i="1">
                        <a:latin typeface="Cambria Math" charset="0"/>
                      </a:rPr>
                      <m:t>𝑛</m:t>
                    </m:r>
                    <m:r>
                      <a:rPr lang="en-US" sz="1800" i="1">
                        <a:latin typeface="Cambria Math" charset="0"/>
                      </a:rPr>
                      <m:t>)</m:t>
                    </m:r>
                  </m:oMath>
                </a14:m>
                <a:endParaRPr lang="en-US" sz="1800" dirty="0">
                  <a:latin typeface="Helvetica" panose="020B0500000000000000" pitchFamily="34" charset="0"/>
                </a:endParaRPr>
              </a:p>
              <a:p>
                <a:pPr lvl="1"/>
                <a:r>
                  <a:rPr lang="en-US" sz="1800" dirty="0">
                    <a:latin typeface="Helvetica" panose="020B0500000000000000" pitchFamily="34" charset="0"/>
                  </a:rPr>
                  <a:t>Whenever A* selects a node n for expansion, the optimal path to that node is found</a:t>
                </a:r>
              </a:p>
              <a:p>
                <a:pPr lvl="2"/>
                <a:r>
                  <a:rPr lang="en-US" sz="1800" dirty="0">
                    <a:latin typeface="Helvetica" panose="020B0500000000000000" pitchFamily="34" charset="0"/>
                  </a:rPr>
                  <a:t>If there is another path to node n, because f(n) is non-decreasing, it would’ve been selected</a:t>
                </a:r>
              </a:p>
              <a:p>
                <a:pPr lvl="1"/>
                <a:r>
                  <a:rPr lang="en-US" sz="1800" dirty="0">
                    <a:latin typeface="Helvetica" panose="020B0500000000000000" pitchFamily="34" charset="0"/>
                  </a:rPr>
                  <a:t>From above two points, first goal node expanded is the optimal path</a:t>
                </a:r>
              </a:p>
              <a:p>
                <a:pPr lvl="1"/>
                <a:endParaRPr lang="en-US" sz="1800" dirty="0">
                  <a:latin typeface="Helvetica" panose="020B0500000000000000" pitchFamily="34"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2237" b="-36465"/>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8125551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Search</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lstStyle/>
              <a:p>
                <a:r>
                  <a:rPr lang="en-US" dirty="0"/>
                  <a:t>Completeness</a:t>
                </a:r>
              </a:p>
              <a:p>
                <a:pPr lvl="1"/>
                <a:r>
                  <a:rPr lang="en-US" dirty="0"/>
                  <a:t>If C* is the cost of optimal solution path</a:t>
                </a:r>
              </a:p>
              <a:p>
                <a:pPr lvl="1"/>
                <a:r>
                  <a:rPr lang="en-US" dirty="0"/>
                  <a:t>A* expands all nodes with f(n) &lt;= C*</a:t>
                </a:r>
              </a:p>
              <a:p>
                <a:pPr lvl="1"/>
                <a:r>
                  <a:rPr lang="en-US" dirty="0"/>
                  <a:t>Completeness requires there are finite nodes with cost &lt;= C*</a:t>
                </a:r>
              </a:p>
              <a:p>
                <a:pPr lvl="1"/>
                <a:r>
                  <a:rPr lang="en-US" dirty="0"/>
                  <a:t>The above condition is valid if all action cost is &gt; </a:t>
                </a:r>
                <a14:m>
                  <m:oMath xmlns:m="http://schemas.openxmlformats.org/officeDocument/2006/math">
                    <m:r>
                      <a:rPr lang="en-US" i="1">
                        <a:latin typeface="Cambria Math" charset="0"/>
                        <a:ea typeface="Cambria Math" charset="0"/>
                        <a:cs typeface="Cambria Math" charset="0"/>
                      </a:rPr>
                      <m:t>∈ </m:t>
                    </m:r>
                  </m:oMath>
                </a14:m>
                <a:r>
                  <a:rPr lang="en-US" dirty="0"/>
                  <a:t>and b is finite</a:t>
                </a:r>
              </a:p>
              <a:p>
                <a:pPr lvl="1"/>
                <a:r>
                  <a:rPr lang="en-US" dirty="0"/>
                  <a:t>Also, A* expands no nodes with f(n) &gt; C*, also called pruning</a:t>
                </a:r>
              </a:p>
              <a:p>
                <a:endParaRPr lang="en-IN" dirty="0"/>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2237"/>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0709163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Search</a:t>
            </a:r>
            <a:endParaRPr lang="en-IN" dirty="0"/>
          </a:p>
        </p:txBody>
      </p:sp>
      <p:sp>
        <p:nvSpPr>
          <p:cNvPr id="3" name="Text Placeholder 2"/>
          <p:cNvSpPr>
            <a:spLocks noGrp="1"/>
          </p:cNvSpPr>
          <p:nvPr>
            <p:ph type="body" sz="quarter" idx="13"/>
          </p:nvPr>
        </p:nvSpPr>
        <p:spPr/>
        <p:txBody>
          <a:bodyPr/>
          <a:lstStyle/>
          <a:p>
            <a:r>
              <a:rPr lang="en-US" dirty="0"/>
              <a:t>Optimally Efficient</a:t>
            </a:r>
          </a:p>
          <a:p>
            <a:pPr lvl="1"/>
            <a:r>
              <a:rPr lang="en-US" dirty="0"/>
              <a:t>Among all algorithms that use the same heuristic information, A* is optimally efficient for any given consistent heuristic</a:t>
            </a:r>
          </a:p>
          <a:p>
            <a:pPr lvl="1"/>
            <a:r>
              <a:rPr lang="en-US" dirty="0"/>
              <a:t>No other optimal algorithm is guaranteed to expand fewer nodes than A*</a:t>
            </a:r>
          </a:p>
          <a:p>
            <a:pPr lvl="1"/>
            <a:r>
              <a:rPr lang="en-US" dirty="0"/>
              <a:t>Any algorithm that does not expand nodes with f(n) &lt; C* might risk missing the optimal solution</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10021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Search</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normAutofit lnSpcReduction="10000"/>
              </a:bodyPr>
              <a:lstStyle/>
              <a:p>
                <a:r>
                  <a:rPr lang="en-US" dirty="0">
                    <a:latin typeface="Helvetica" panose="020B0500000000000000" pitchFamily="34" charset="0"/>
                  </a:rPr>
                  <a:t>Complexity</a:t>
                </a:r>
              </a:p>
              <a:p>
                <a:pPr lvl="1"/>
                <a:r>
                  <a:rPr lang="en-US" dirty="0">
                    <a:latin typeface="Helvetica" panose="020B0500000000000000" pitchFamily="34" charset="0"/>
                  </a:rPr>
                  <a:t>If h* is the actual cost from initial state to goal</a:t>
                </a:r>
              </a:p>
              <a:p>
                <a:pPr lvl="1"/>
                <a:r>
                  <a:rPr lang="en-US" dirty="0">
                    <a:latin typeface="Helvetica" panose="020B0500000000000000" pitchFamily="34" charset="0"/>
                  </a:rPr>
                  <a:t>And h is the heuristic cost from initial state to goal</a:t>
                </a:r>
              </a:p>
              <a:p>
                <a:pPr lvl="1"/>
                <a:r>
                  <a:rPr lang="en-US" dirty="0">
                    <a:latin typeface="Helvetica" panose="020B0500000000000000" pitchFamily="34" charset="0"/>
                  </a:rPr>
                  <a:t>Absolute Error </a:t>
                </a:r>
                <a14:m>
                  <m:oMath xmlns:m="http://schemas.openxmlformats.org/officeDocument/2006/math">
                    <m:r>
                      <a:rPr lang="en-US" i="1">
                        <a:latin typeface="Cambria Math" charset="0"/>
                        <a:ea typeface="Cambria Math" charset="0"/>
                        <a:cs typeface="Cambria Math" charset="0"/>
                      </a:rPr>
                      <m:t>∆ =</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h</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m:t>
                    </m:r>
                    <m:r>
                      <a:rPr lang="en-US" i="1">
                        <a:latin typeface="Cambria Math" charset="0"/>
                        <a:ea typeface="Cambria Math" charset="0"/>
                        <a:cs typeface="Cambria Math" charset="0"/>
                      </a:rPr>
                      <m:t>h</m:t>
                    </m:r>
                  </m:oMath>
                </a14:m>
                <a:endParaRPr lang="en-US" dirty="0">
                  <a:latin typeface="Helvetica" panose="020B0500000000000000" pitchFamily="34" charset="0"/>
                </a:endParaRPr>
              </a:p>
              <a:p>
                <a:pPr lvl="1"/>
                <a:r>
                  <a:rPr lang="en-US" dirty="0">
                    <a:latin typeface="Helvetica" panose="020B0500000000000000" pitchFamily="34" charset="0"/>
                  </a:rPr>
                  <a:t>Relative Error </a:t>
                </a:r>
                <a14:m>
                  <m:oMath xmlns:m="http://schemas.openxmlformats.org/officeDocument/2006/math">
                    <m:r>
                      <a:rPr lang="en-US" i="1">
                        <a:latin typeface="Cambria Math" charset="0"/>
                        <a:ea typeface="Cambria Math" charset="0"/>
                        <a:cs typeface="Cambria Math" charset="0"/>
                      </a:rPr>
                      <m:t>𝛼</m:t>
                    </m:r>
                    <m:r>
                      <a:rPr lang="en-US" i="1">
                        <a:latin typeface="Cambria Math" charset="0"/>
                        <a:ea typeface="Cambria Math" charset="0"/>
                        <a:cs typeface="Cambria Math" charset="0"/>
                      </a:rPr>
                      <m:t>= </m:t>
                    </m:r>
                    <m:f>
                      <m:fPr>
                        <m:ctrlPr>
                          <a:rPr lang="bg-BG" i="1">
                            <a:latin typeface="Cambria Math" panose="02040503050406030204" pitchFamily="18" charset="0"/>
                            <a:ea typeface="Cambria Math" charset="0"/>
                            <a:cs typeface="Cambria Math" charset="0"/>
                          </a:rPr>
                        </m:ctrlPr>
                      </m:fPr>
                      <m:num>
                        <m:r>
                          <a:rPr lang="en-US" i="1">
                            <a:latin typeface="Cambria Math" charset="0"/>
                            <a:ea typeface="Cambria Math" charset="0"/>
                            <a:cs typeface="Cambria Math" charset="0"/>
                          </a:rPr>
                          <m:t>(</m:t>
                        </m:r>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h</m:t>
                            </m:r>
                          </m:e>
                          <m:sup>
                            <m:r>
                              <a:rPr lang="en-US" i="1">
                                <a:latin typeface="Cambria Math" charset="0"/>
                                <a:ea typeface="Cambria Math" charset="0"/>
                                <a:cs typeface="Cambria Math" charset="0"/>
                              </a:rPr>
                              <m:t>∗</m:t>
                            </m:r>
                          </m:sup>
                        </m:sSup>
                        <m:r>
                          <a:rPr lang="en-US" i="1">
                            <a:latin typeface="Cambria Math" charset="0"/>
                            <a:ea typeface="Cambria Math" charset="0"/>
                            <a:cs typeface="Cambria Math" charset="0"/>
                          </a:rPr>
                          <m:t>−</m:t>
                        </m:r>
                        <m:r>
                          <a:rPr lang="en-US" i="1">
                            <a:latin typeface="Cambria Math" charset="0"/>
                            <a:ea typeface="Cambria Math" charset="0"/>
                            <a:cs typeface="Cambria Math" charset="0"/>
                          </a:rPr>
                          <m:t>h</m:t>
                        </m:r>
                        <m:r>
                          <a:rPr lang="en-US" i="1">
                            <a:latin typeface="Cambria Math" charset="0"/>
                            <a:ea typeface="Cambria Math" charset="0"/>
                            <a:cs typeface="Cambria Math" charset="0"/>
                          </a:rPr>
                          <m:t>)</m:t>
                        </m:r>
                      </m:num>
                      <m:den>
                        <m:sSup>
                          <m:sSupPr>
                            <m:ctrlPr>
                              <a:rPr lang="bg-BG"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h</m:t>
                            </m:r>
                          </m:e>
                          <m:sup>
                            <m:r>
                              <a:rPr lang="en-US" i="1">
                                <a:latin typeface="Cambria Math" charset="0"/>
                                <a:ea typeface="Cambria Math" charset="0"/>
                                <a:cs typeface="Cambria Math" charset="0"/>
                              </a:rPr>
                              <m:t>∗</m:t>
                            </m:r>
                          </m:sup>
                        </m:sSup>
                      </m:den>
                    </m:f>
                  </m:oMath>
                </a14:m>
                <a:endParaRPr lang="en-US" dirty="0">
                  <a:latin typeface="Helvetica" panose="020B0500000000000000" pitchFamily="34" charset="0"/>
                </a:endParaRPr>
              </a:p>
              <a:p>
                <a:pPr lvl="1"/>
                <a:r>
                  <a:rPr lang="en-US" dirty="0">
                    <a:latin typeface="Helvetica" panose="020B0500000000000000" pitchFamily="34" charset="0"/>
                  </a:rPr>
                  <a:t>Time Complexity of A* = </a:t>
                </a:r>
                <a14:m>
                  <m:oMath xmlns:m="http://schemas.openxmlformats.org/officeDocument/2006/math">
                    <m:r>
                      <a:rPr lang="en-US" i="1">
                        <a:latin typeface="Cambria Math" charset="0"/>
                        <a:ea typeface="Cambria Math" charset="0"/>
                        <a:cs typeface="Cambria Math" charset="0"/>
                      </a:rPr>
                      <m:t>𝒪</m:t>
                    </m:r>
                    <m:d>
                      <m:dPr>
                        <m:ctrlPr>
                          <a:rPr lang="en-US" i="1">
                            <a:latin typeface="Cambria Math" panose="02040503050406030204" pitchFamily="18" charset="0"/>
                            <a:ea typeface="Cambria Math" charset="0"/>
                            <a:cs typeface="Cambria Math" charset="0"/>
                          </a:rPr>
                        </m:ctrlPr>
                      </m:dPr>
                      <m:e>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m:t>
                            </m:r>
                          </m:sup>
                        </m:sSup>
                      </m:e>
                    </m:d>
                  </m:oMath>
                </a14:m>
                <a:endParaRPr lang="en-US" dirty="0">
                  <a:latin typeface="Helvetica" panose="020B0500000000000000" pitchFamily="34" charset="0"/>
                  <a:ea typeface="Cambria Math" charset="0"/>
                  <a:cs typeface="Cambria Math" charset="0"/>
                </a:endParaRPr>
              </a:p>
              <a:p>
                <a:pPr lvl="1"/>
                <a:r>
                  <a:rPr lang="en-US" dirty="0">
                    <a:latin typeface="Helvetica" panose="020B0500000000000000" pitchFamily="34" charset="0"/>
                  </a:rPr>
                  <a:t>For constant step costs, it can be rewritten as </a:t>
                </a:r>
                <a14:m>
                  <m:oMath xmlns:m="http://schemas.openxmlformats.org/officeDocument/2006/math">
                    <m:r>
                      <a:rPr lang="en-US" i="1">
                        <a:latin typeface="Cambria Math" charset="0"/>
                        <a:ea typeface="Cambria Math" charset="0"/>
                        <a:cs typeface="Cambria Math" charset="0"/>
                      </a:rPr>
                      <m:t>𝒪</m:t>
                    </m:r>
                    <m:d>
                      <m:dPr>
                        <m:ctrlPr>
                          <a:rPr lang="en-US" i="1">
                            <a:latin typeface="Cambria Math" panose="02040503050406030204" pitchFamily="18" charset="0"/>
                            <a:ea typeface="Cambria Math" charset="0"/>
                            <a:cs typeface="Cambria Math" charset="0"/>
                          </a:rPr>
                        </m:ctrlPr>
                      </m:dPr>
                      <m:e>
                        <m:sSup>
                          <m:sSupPr>
                            <m:ctrlPr>
                              <a:rPr lang="en-US" i="1">
                                <a:latin typeface="Cambria Math" panose="02040503050406030204" pitchFamily="18" charset="0"/>
                                <a:ea typeface="Cambria Math" charset="0"/>
                                <a:cs typeface="Cambria Math" charset="0"/>
                              </a:rPr>
                            </m:ctrlPr>
                          </m:sSupPr>
                          <m:e>
                            <m:r>
                              <a:rPr lang="en-US" i="1">
                                <a:latin typeface="Cambria Math" charset="0"/>
                                <a:ea typeface="Cambria Math" charset="0"/>
                                <a:cs typeface="Cambria Math" charset="0"/>
                              </a:rPr>
                              <m:t>𝑏</m:t>
                            </m:r>
                          </m:e>
                          <m:sup>
                            <m:r>
                              <a:rPr lang="en-US" i="1">
                                <a:latin typeface="Cambria Math" charset="0"/>
                                <a:ea typeface="Cambria Math" charset="0"/>
                                <a:cs typeface="Cambria Math" charset="0"/>
                              </a:rPr>
                              <m:t>𝛼</m:t>
                            </m:r>
                            <m:r>
                              <a:rPr lang="en-US" i="1">
                                <a:latin typeface="Cambria Math" charset="0"/>
                                <a:ea typeface="Cambria Math" charset="0"/>
                                <a:cs typeface="Cambria Math" charset="0"/>
                              </a:rPr>
                              <m:t>𝑑</m:t>
                            </m:r>
                          </m:sup>
                        </m:sSup>
                      </m:e>
                    </m:d>
                  </m:oMath>
                </a14:m>
                <a:endParaRPr lang="en-US" dirty="0">
                  <a:latin typeface="Helvetica" panose="020B0500000000000000" pitchFamily="34" charset="0"/>
                  <a:ea typeface="Cambria Math" charset="0"/>
                  <a:cs typeface="Cambria Math" charset="0"/>
                </a:endParaRPr>
              </a:p>
              <a:p>
                <a:pPr lvl="1"/>
                <a:r>
                  <a:rPr lang="en-US" dirty="0">
                    <a:latin typeface="Helvetica" panose="020B0500000000000000" pitchFamily="34" charset="0"/>
                    <a:ea typeface="Cambria Math" charset="0"/>
                    <a:cs typeface="Cambria Math" charset="0"/>
                  </a:rPr>
                  <a:t>Keeps all generated nodes in memory, runs out of space before it runs out of time</a:t>
                </a:r>
              </a:p>
              <a:p>
                <a:pPr lvl="1"/>
                <a:r>
                  <a:rPr lang="en-US" dirty="0">
                    <a:latin typeface="Helvetica" panose="020B0500000000000000" pitchFamily="34" charset="0"/>
                    <a:ea typeface="Cambria Math" charset="0"/>
                    <a:cs typeface="Cambria Math" charset="0"/>
                  </a:rPr>
                  <a:t>A* is costly and not practical for large-scale problems</a:t>
                </a:r>
              </a:p>
              <a:p>
                <a:pPr lvl="1"/>
                <a:endParaRPr lang="en-US" dirty="0">
                  <a:latin typeface="Helvetica" panose="020B0500000000000000" pitchFamily="34" charset="0"/>
                  <a:ea typeface="Cambria Math" charset="0"/>
                  <a:cs typeface="Cambria Math" charset="0"/>
                </a:endParaRPr>
              </a:p>
              <a:p>
                <a:pPr lvl="1"/>
                <a:endParaRPr lang="en-US" dirty="0">
                  <a:latin typeface="Helvetica" panose="020B0500000000000000" pitchFamily="34" charset="0"/>
                </a:endParaRPr>
              </a:p>
              <a:p>
                <a:endParaRPr lang="en-IN" dirty="0">
                  <a:latin typeface="Helvetica" panose="020B0500000000000000" pitchFamily="34"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20" t="-3356"/>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42249355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Function</a:t>
            </a:r>
            <a:endParaRPr lang="en-IN" dirty="0"/>
          </a:p>
        </p:txBody>
      </p:sp>
      <p:sp>
        <p:nvSpPr>
          <p:cNvPr id="3" name="Text Placeholder 2"/>
          <p:cNvSpPr>
            <a:spLocks noGrp="1"/>
          </p:cNvSpPr>
          <p:nvPr>
            <p:ph type="body" sz="quarter" idx="13"/>
          </p:nvPr>
        </p:nvSpPr>
        <p:spPr/>
        <p:txBody>
          <a:bodyPr/>
          <a:lstStyle/>
          <a:p>
            <a:r>
              <a:rPr lang="en-US" dirty="0"/>
              <a:t>As heuristic functions determine the search strategies and thereby their complexities, </a:t>
            </a:r>
          </a:p>
          <a:p>
            <a:pPr lvl="1"/>
            <a:r>
              <a:rPr lang="en-US" dirty="0"/>
              <a:t>it is important that we identify better heuristic functions </a:t>
            </a:r>
          </a:p>
          <a:p>
            <a:pPr lvl="1"/>
            <a:r>
              <a:rPr lang="en-US" dirty="0"/>
              <a:t>While maintaining Admissible and Consistency constraints</a:t>
            </a:r>
          </a:p>
          <a:p>
            <a:pPr marL="514350" indent="-514350">
              <a:buFont typeface="+mj-lt"/>
              <a:buAutoNum type="arabicPeriod"/>
            </a:pPr>
            <a:endParaRPr lang="en-US" dirty="0"/>
          </a:p>
          <a:p>
            <a:pPr marL="514350" indent="-514350">
              <a:buFont typeface="+mj-lt"/>
              <a:buAutoNum type="arabicPeriod"/>
            </a:pPr>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5983420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Function – Selection Criteria</a:t>
            </a:r>
            <a:endParaRPr lang="en-IN" dirty="0"/>
          </a:p>
        </p:txBody>
      </p:sp>
      <p:sp>
        <p:nvSpPr>
          <p:cNvPr id="3" name="Text Placeholder 2"/>
          <p:cNvSpPr>
            <a:spLocks noGrp="1"/>
          </p:cNvSpPr>
          <p:nvPr>
            <p:ph type="body" sz="quarter" idx="13"/>
          </p:nvPr>
        </p:nvSpPr>
        <p:spPr/>
        <p:txBody>
          <a:bodyPr/>
          <a:lstStyle/>
          <a:p>
            <a:pPr marL="514350" indent="-514350">
              <a:buFont typeface="+mj-lt"/>
              <a:buAutoNum type="arabicPeriod"/>
            </a:pPr>
            <a:r>
              <a:rPr lang="en-US" dirty="0"/>
              <a:t>Effective Branching Factor</a:t>
            </a:r>
          </a:p>
          <a:p>
            <a:pPr marL="514350" indent="-514350">
              <a:buFont typeface="+mj-lt"/>
              <a:buAutoNum type="arabicPeriod"/>
            </a:pPr>
            <a:r>
              <a:rPr lang="en-US" dirty="0"/>
              <a:t>Generating admissible heuristics from relaxed problems</a:t>
            </a:r>
          </a:p>
          <a:p>
            <a:pPr marL="514350" indent="-514350">
              <a:buFont typeface="+mj-lt"/>
              <a:buAutoNum type="arabicPeriod"/>
            </a:pPr>
            <a:r>
              <a:rPr lang="en-US" dirty="0"/>
              <a:t>Generating admissible heuristics from sub problems</a:t>
            </a:r>
          </a:p>
          <a:p>
            <a:pPr marL="514350" indent="-514350">
              <a:buFont typeface="+mj-lt"/>
              <a:buAutoNum type="arabicPeriod"/>
            </a:pPr>
            <a:r>
              <a:rPr lang="en-US" dirty="0"/>
              <a:t>Learning Heuristics from Experience</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6393491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Function – Selection Criteria</a:t>
            </a:r>
            <a:endParaRPr lang="en-IN" dirty="0"/>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3"/>
              </p:nvPr>
            </p:nvSpPr>
            <p:spPr/>
            <p:txBody>
              <a:bodyPr>
                <a:noAutofit/>
              </a:bodyPr>
              <a:lstStyle/>
              <a:p>
                <a:pPr marL="514350" indent="-514350">
                  <a:buFont typeface="+mj-lt"/>
                  <a:buAutoNum type="arabicPeriod"/>
                </a:pPr>
                <a:r>
                  <a:rPr lang="en-US" dirty="0">
                    <a:latin typeface="Helvetica" panose="020B0500000000000000" pitchFamily="34" charset="0"/>
                  </a:rPr>
                  <a:t>Effective Branching Factor</a:t>
                </a:r>
              </a:p>
              <a:p>
                <a:pPr lvl="1"/>
                <a:r>
                  <a:rPr lang="en-US" sz="1800" dirty="0">
                    <a:latin typeface="Helvetica" panose="020B0500000000000000" pitchFamily="34" charset="0"/>
                  </a:rPr>
                  <a:t>Measure the effective branching factor b*</a:t>
                </a:r>
              </a:p>
              <a:p>
                <a:pPr lvl="1"/>
                <a:r>
                  <a:rPr lang="en-US" sz="1800" dirty="0">
                    <a:latin typeface="Helvetica" panose="020B0500000000000000" pitchFamily="34" charset="0"/>
                  </a:rPr>
                  <a:t>Suppose, A* search generates N nodes at a depth d for a given problem</a:t>
                </a:r>
              </a:p>
              <a:p>
                <a:pPr marL="457200" lvl="1" indent="0">
                  <a:buNone/>
                </a:pPr>
                <a14:m>
                  <m:oMathPara xmlns:m="http://schemas.openxmlformats.org/officeDocument/2006/math">
                    <m:oMathParaPr>
                      <m:jc m:val="centerGroup"/>
                    </m:oMathParaPr>
                    <m:oMath xmlns:m="http://schemas.openxmlformats.org/officeDocument/2006/math">
                      <m:r>
                        <a:rPr lang="en-US" sz="1800" i="1">
                          <a:latin typeface="Cambria Math" charset="0"/>
                        </a:rPr>
                        <m:t>𝑁</m:t>
                      </m:r>
                      <m:r>
                        <a:rPr lang="en-US" sz="1800" i="1">
                          <a:latin typeface="Cambria Math" charset="0"/>
                        </a:rPr>
                        <m:t>+1=1+ </m:t>
                      </m:r>
                      <m:sSup>
                        <m:sSupPr>
                          <m:ctrlPr>
                            <a:rPr lang="en-US" sz="1800" i="1">
                              <a:latin typeface="Cambria Math" panose="02040503050406030204" pitchFamily="18" charset="0"/>
                            </a:rPr>
                          </m:ctrlPr>
                        </m:sSupPr>
                        <m:e>
                          <m:r>
                            <a:rPr lang="en-US" sz="1800" i="1">
                              <a:latin typeface="Cambria Math" charset="0"/>
                            </a:rPr>
                            <m:t>𝑏</m:t>
                          </m:r>
                        </m:e>
                        <m:sup>
                          <m:r>
                            <a:rPr lang="en-US" sz="1800" i="1">
                              <a:latin typeface="Cambria Math" charset="0"/>
                            </a:rPr>
                            <m:t>∗</m:t>
                          </m:r>
                        </m:sup>
                      </m:sSup>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𝑏</m:t>
                              </m:r>
                            </m:e>
                            <m:sup>
                              <m:r>
                                <a:rPr lang="en-US" sz="1800" i="1">
                                  <a:latin typeface="Cambria Math" charset="0"/>
                                </a:rPr>
                                <m:t>∗</m:t>
                              </m:r>
                            </m:sup>
                          </m:sSup>
                          <m:r>
                            <a:rPr lang="en-US" sz="1800" i="1">
                              <a:latin typeface="Cambria Math" charset="0"/>
                            </a:rPr>
                            <m:t>)</m:t>
                          </m:r>
                        </m:e>
                        <m:sup>
                          <m:r>
                            <a:rPr lang="en-US" sz="1800" i="1">
                              <a:latin typeface="Cambria Math" charset="0"/>
                            </a:rPr>
                            <m:t>2</m:t>
                          </m:r>
                        </m:sup>
                      </m:sSup>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𝑏</m:t>
                              </m:r>
                            </m:e>
                            <m:sup>
                              <m:r>
                                <a:rPr lang="en-US" sz="1800" i="1">
                                  <a:latin typeface="Cambria Math" charset="0"/>
                                </a:rPr>
                                <m:t>∗</m:t>
                              </m:r>
                            </m:sup>
                          </m:sSup>
                          <m:r>
                            <a:rPr lang="en-US" sz="1800" i="1">
                              <a:latin typeface="Cambria Math" charset="0"/>
                            </a:rPr>
                            <m:t>)</m:t>
                          </m:r>
                        </m:e>
                        <m:sup>
                          <m:r>
                            <a:rPr lang="en-US" sz="1800" i="1">
                              <a:latin typeface="Cambria Math" charset="0"/>
                            </a:rPr>
                            <m:t>3</m:t>
                          </m:r>
                        </m:sup>
                      </m:sSup>
                      <m:r>
                        <a:rPr lang="en-US" sz="1800" i="1">
                          <a:latin typeface="Cambria Math" charset="0"/>
                        </a:rPr>
                        <m:t>+ …+</m:t>
                      </m:r>
                      <m:sSup>
                        <m:sSupPr>
                          <m:ctrlPr>
                            <a:rPr lang="en-US" sz="1800" i="1">
                              <a:latin typeface="Cambria Math" panose="02040503050406030204" pitchFamily="18" charset="0"/>
                            </a:rPr>
                          </m:ctrlPr>
                        </m:sSupPr>
                        <m:e>
                          <m:r>
                            <a:rPr lang="en-US" sz="1800" i="1">
                              <a:latin typeface="Cambria Math" charset="0"/>
                            </a:rPr>
                            <m:t>(</m:t>
                          </m:r>
                          <m:sSup>
                            <m:sSupPr>
                              <m:ctrlPr>
                                <a:rPr lang="en-US" sz="1800" i="1">
                                  <a:latin typeface="Cambria Math" panose="02040503050406030204" pitchFamily="18" charset="0"/>
                                </a:rPr>
                              </m:ctrlPr>
                            </m:sSupPr>
                            <m:e>
                              <m:r>
                                <a:rPr lang="en-US" sz="1800" i="1">
                                  <a:latin typeface="Cambria Math" charset="0"/>
                                </a:rPr>
                                <m:t>𝑏</m:t>
                              </m:r>
                            </m:e>
                            <m:sup>
                              <m:r>
                                <a:rPr lang="en-US" sz="1800" i="1">
                                  <a:latin typeface="Cambria Math" charset="0"/>
                                </a:rPr>
                                <m:t>∗</m:t>
                              </m:r>
                            </m:sup>
                          </m:sSup>
                          <m:r>
                            <a:rPr lang="en-US" sz="1800" i="1">
                              <a:latin typeface="Cambria Math" charset="0"/>
                            </a:rPr>
                            <m:t>)</m:t>
                          </m:r>
                        </m:e>
                        <m:sup>
                          <m:r>
                            <a:rPr lang="en-US" sz="1800" i="1">
                              <a:latin typeface="Cambria Math" charset="0"/>
                            </a:rPr>
                            <m:t>𝑑</m:t>
                          </m:r>
                        </m:sup>
                      </m:sSup>
                    </m:oMath>
                  </m:oMathPara>
                </a14:m>
                <a:endParaRPr lang="en-US" sz="1800" dirty="0">
                  <a:latin typeface="Helvetica" panose="020B0500000000000000" pitchFamily="34" charset="0"/>
                </a:endParaRPr>
              </a:p>
              <a:p>
                <a:pPr lvl="1"/>
                <a:r>
                  <a:rPr lang="en-US" sz="1800" dirty="0">
                    <a:latin typeface="Helvetica" panose="020B0500000000000000" pitchFamily="34" charset="0"/>
                  </a:rPr>
                  <a:t>E.g., for N=52 and d=5, the effective branching factor b* = 1.92</a:t>
                </a:r>
              </a:p>
              <a:p>
                <a:pPr lvl="1"/>
                <a:endParaRPr lang="en-US" sz="1800" dirty="0">
                  <a:latin typeface="Helvetica" panose="020B0500000000000000" pitchFamily="34" charset="0"/>
                </a:endParaRPr>
              </a:p>
              <a:p>
                <a:pPr lvl="1"/>
                <a:r>
                  <a:rPr lang="en-US" sz="1800" dirty="0">
                    <a:latin typeface="Helvetica" panose="020B0500000000000000" pitchFamily="34" charset="0"/>
                  </a:rPr>
                  <a:t>Effective branching factor is fairly constant for sufficiently hard problems</a:t>
                </a:r>
              </a:p>
              <a:p>
                <a:pPr lvl="1"/>
                <a:r>
                  <a:rPr lang="en-US" sz="1800" dirty="0">
                    <a:latin typeface="Helvetica" panose="020B0500000000000000" pitchFamily="34" charset="0"/>
                  </a:rPr>
                  <a:t>Experimental measurements of b* on small set of problems can measure heuristic’s usefulness</a:t>
                </a:r>
              </a:p>
              <a:p>
                <a:pPr lvl="1"/>
                <a:r>
                  <a:rPr lang="en-US" sz="1800" dirty="0">
                    <a:latin typeface="Helvetica" panose="020B0500000000000000" pitchFamily="34" charset="0"/>
                  </a:rPr>
                  <a:t>Well-designed heuristic would have </a:t>
                </a:r>
                <a14:m>
                  <m:oMath xmlns:m="http://schemas.openxmlformats.org/officeDocument/2006/math">
                    <m:sSup>
                      <m:sSupPr>
                        <m:ctrlPr>
                          <a:rPr lang="en-US" sz="1800" i="1">
                            <a:latin typeface="Cambria Math" panose="02040503050406030204" pitchFamily="18" charset="0"/>
                          </a:rPr>
                        </m:ctrlPr>
                      </m:sSupPr>
                      <m:e>
                        <m:r>
                          <a:rPr lang="en-US" sz="1800" i="1">
                            <a:latin typeface="Cambria Math" charset="0"/>
                          </a:rPr>
                          <m:t>𝑏</m:t>
                        </m:r>
                      </m:e>
                      <m:sup>
                        <m:r>
                          <a:rPr lang="en-US" sz="1800" i="1">
                            <a:latin typeface="Cambria Math" charset="0"/>
                          </a:rPr>
                          <m:t>∗</m:t>
                        </m:r>
                      </m:sup>
                    </m:sSup>
                    <m:r>
                      <a:rPr lang="en-US" sz="1800" i="1">
                        <a:latin typeface="Cambria Math" charset="0"/>
                        <a:ea typeface="Cambria Math" charset="0"/>
                        <a:cs typeface="Cambria Math" charset="0"/>
                      </a:rPr>
                      <m:t>≅1</m:t>
                    </m:r>
                  </m:oMath>
                </a14:m>
                <a:r>
                  <a:rPr lang="en-US" sz="1800" dirty="0">
                    <a:latin typeface="Helvetica" panose="020B0500000000000000" pitchFamily="34" charset="0"/>
                  </a:rPr>
                  <a:t> </a:t>
                </a:r>
                <a:r>
                  <a:rPr lang="en-US" sz="1800" dirty="0">
                    <a:latin typeface="Helvetica" panose="020B0500000000000000" pitchFamily="34" charset="0"/>
                    <a:sym typeface="Wingdings"/>
                  </a:rPr>
                  <a:t> allows large problems to be solved at cheaper computational costs</a:t>
                </a:r>
                <a:endParaRPr lang="en-US" sz="1800" dirty="0">
                  <a:latin typeface="Helvetica" panose="020B0500000000000000" pitchFamily="34" charset="0"/>
                </a:endParaRPr>
              </a:p>
              <a:p>
                <a:endParaRPr lang="en-IN" dirty="0">
                  <a:latin typeface="Helvetica" panose="020B0500000000000000" pitchFamily="34" charset="0"/>
                </a:endParaRPr>
              </a:p>
            </p:txBody>
          </p:sp>
        </mc:Choice>
        <mc:Fallback xmlns="">
          <p:sp>
            <p:nvSpPr>
              <p:cNvPr id="3" name="Text Placeholder 2"/>
              <p:cNvSpPr>
                <a:spLocks noGrp="1" noRot="1" noChangeAspect="1" noMove="1" noResize="1" noEditPoints="1" noAdjustHandles="1" noChangeArrowheads="1" noChangeShapeType="1" noTextEdit="1"/>
              </p:cNvSpPr>
              <p:nvPr>
                <p:ph type="body" sz="quarter" idx="13"/>
              </p:nvPr>
            </p:nvSpPr>
            <p:spPr>
              <a:blipFill rotWithShape="0">
                <a:blip r:embed="rId2"/>
                <a:stretch>
                  <a:fillRect l="-480" t="-2237" r="-900" b="-22819"/>
                </a:stretch>
              </a:blipFill>
            </p:spPr>
            <p:txBody>
              <a:bodyPr/>
              <a:lstStyle/>
              <a:p>
                <a:r>
                  <a:rPr lang="en-IN">
                    <a:noFill/>
                  </a:rPr>
                  <a:t> </a:t>
                </a:r>
              </a:p>
            </p:txBody>
          </p:sp>
        </mc:Fallback>
      </mc:AlternateContent>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552876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Function – Selection Criteria</a:t>
            </a:r>
            <a:endParaRPr lang="en-IN" dirty="0"/>
          </a:p>
        </p:txBody>
      </p:sp>
      <p:sp>
        <p:nvSpPr>
          <p:cNvPr id="3" name="Text Placeholder 2"/>
          <p:cNvSpPr>
            <a:spLocks noGrp="1"/>
          </p:cNvSpPr>
          <p:nvPr>
            <p:ph type="body" sz="quarter" idx="13"/>
          </p:nvPr>
        </p:nvSpPr>
        <p:spPr>
          <a:xfrm>
            <a:off x="6857999" y="1600201"/>
            <a:ext cx="4159739" cy="2728913"/>
          </a:xfrm>
        </p:spPr>
        <p:txBody>
          <a:bodyPr>
            <a:noAutofit/>
          </a:bodyPr>
          <a:lstStyle/>
          <a:p>
            <a:pPr marL="0" indent="0">
              <a:buNone/>
            </a:pPr>
            <a:r>
              <a:rPr lang="en-US" dirty="0"/>
              <a:t>h</a:t>
            </a:r>
            <a:r>
              <a:rPr lang="en-US" baseline="-25000" dirty="0"/>
              <a:t>1</a:t>
            </a:r>
            <a:r>
              <a:rPr lang="en-US" dirty="0"/>
              <a:t>  = number of misplaced tiles, admissible</a:t>
            </a:r>
          </a:p>
          <a:p>
            <a:pPr marL="0" indent="0">
              <a:buNone/>
            </a:pPr>
            <a:endParaRPr lang="en-US" dirty="0"/>
          </a:p>
          <a:p>
            <a:pPr marL="0" indent="0">
              <a:buNone/>
            </a:pPr>
            <a:r>
              <a:rPr lang="en-US" dirty="0"/>
              <a:t>h</a:t>
            </a:r>
            <a:r>
              <a:rPr lang="en-US" baseline="-25000" dirty="0"/>
              <a:t>2</a:t>
            </a:r>
            <a:r>
              <a:rPr lang="en-US" dirty="0"/>
              <a:t> = sum of Manhattan distances of tiles from their respective goal positions, admissible</a:t>
            </a:r>
          </a:p>
          <a:p>
            <a:pPr marL="0" indent="0">
              <a:buNone/>
            </a:pPr>
            <a:endParaRPr lang="en-US" dirty="0"/>
          </a:p>
          <a:p>
            <a:pPr marL="0" indent="0">
              <a:buNone/>
            </a:pPr>
            <a:r>
              <a:rPr lang="en-US" dirty="0"/>
              <a:t>Test:</a:t>
            </a:r>
          </a:p>
          <a:p>
            <a:pPr marL="0" indent="0">
              <a:buNone/>
            </a:pPr>
            <a:r>
              <a:rPr lang="en-US" dirty="0"/>
              <a:t>Ran 1200 random simulated 8-puzzles with solution </a:t>
            </a:r>
            <a:r>
              <a:rPr lang="en-US" dirty="0" err="1"/>
              <a:t>lenghts</a:t>
            </a:r>
            <a:r>
              <a:rPr lang="en-US" dirty="0"/>
              <a:t> from 2 to 24</a:t>
            </a:r>
          </a:p>
          <a:p>
            <a:pPr marL="0" indent="0">
              <a:buNone/>
            </a:pPr>
            <a:r>
              <a:rPr lang="en-US" dirty="0"/>
              <a:t>Algorithms: Iterative Deepening Search and A*</a:t>
            </a: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43200"/>
            <a:ext cx="4368800" cy="2286000"/>
          </a:xfrm>
          <a:prstGeom prst="rect">
            <a:avLst/>
          </a:prstGeom>
        </p:spPr>
      </p:pic>
      <p:sp>
        <p:nvSpPr>
          <p:cNvPr id="6" name="Rectangle 5"/>
          <p:cNvSpPr/>
          <p:nvPr/>
        </p:nvSpPr>
        <p:spPr>
          <a:xfrm>
            <a:off x="533400" y="1842978"/>
            <a:ext cx="6096000" cy="646331"/>
          </a:xfrm>
          <a:prstGeom prst="rect">
            <a:avLst/>
          </a:prstGeom>
        </p:spPr>
        <p:txBody>
          <a:bodyPr>
            <a:spAutoFit/>
          </a:bodyPr>
          <a:lstStyle/>
          <a:p>
            <a:pPr marL="514350" indent="-514350">
              <a:buFont typeface="+mj-lt"/>
              <a:buAutoNum type="arabicPeriod"/>
            </a:pPr>
            <a:r>
              <a:rPr lang="en-US" dirty="0">
                <a:latin typeface="Helvetica" panose="020B0500000000000000" pitchFamily="34" charset="0"/>
              </a:rPr>
              <a:t>Effective Branching Factor</a:t>
            </a:r>
          </a:p>
          <a:p>
            <a:endParaRPr lang="en-US" dirty="0">
              <a:latin typeface="Helvetica" panose="020B0500000000000000" pitchFamily="34" charset="0"/>
            </a:endParaRPr>
          </a:p>
        </p:txBody>
      </p:sp>
    </p:spTree>
    <p:extLst>
      <p:ext uri="{BB962C8B-B14F-4D97-AF65-F5344CB8AC3E}">
        <p14:creationId xmlns:p14="http://schemas.microsoft.com/office/powerpoint/2010/main" val="14081312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Function – Selection Criteria</a:t>
            </a:r>
            <a:endParaRPr lang="en-IN" dirty="0"/>
          </a:p>
        </p:txBody>
      </p:sp>
      <p:sp>
        <p:nvSpPr>
          <p:cNvPr id="3" name="Text Placeholder 2"/>
          <p:cNvSpPr>
            <a:spLocks noGrp="1"/>
          </p:cNvSpPr>
          <p:nvPr>
            <p:ph type="body" sz="quarter" idx="13"/>
          </p:nvPr>
        </p:nvSpPr>
        <p:spPr>
          <a:xfrm>
            <a:off x="829733" y="5382153"/>
            <a:ext cx="10160000" cy="1509714"/>
          </a:xfrm>
        </p:spPr>
        <p:txBody>
          <a:bodyPr/>
          <a:lstStyle/>
          <a:p>
            <a:pPr>
              <a:lnSpc>
                <a:spcPct val="100000"/>
              </a:lnSpc>
              <a:spcBef>
                <a:spcPts val="0"/>
              </a:spcBef>
            </a:pPr>
            <a:r>
              <a:rPr lang="en-US" dirty="0"/>
              <a:t>h</a:t>
            </a:r>
            <a:r>
              <a:rPr lang="en-US" baseline="-25000" dirty="0"/>
              <a:t>2</a:t>
            </a:r>
            <a:r>
              <a:rPr lang="en-US" dirty="0"/>
              <a:t> dominates h</a:t>
            </a:r>
            <a:r>
              <a:rPr lang="en-US" baseline="-25000" dirty="0"/>
              <a:t>1</a:t>
            </a:r>
            <a:endParaRPr lang="en-US" dirty="0"/>
          </a:p>
          <a:p>
            <a:pPr>
              <a:lnSpc>
                <a:spcPct val="100000"/>
              </a:lnSpc>
              <a:spcBef>
                <a:spcPts val="0"/>
              </a:spcBef>
            </a:pPr>
            <a:r>
              <a:rPr lang="en-US" dirty="0"/>
              <a:t>A* all expands nodes with f(n) &lt; C* and as h</a:t>
            </a:r>
            <a:r>
              <a:rPr lang="en-US" baseline="-25000" dirty="0"/>
              <a:t>2</a:t>
            </a:r>
            <a:r>
              <a:rPr lang="en-US" dirty="0"/>
              <a:t> &gt; h</a:t>
            </a:r>
            <a:r>
              <a:rPr lang="en-US" baseline="-25000" dirty="0"/>
              <a:t>1 </a:t>
            </a:r>
            <a:r>
              <a:rPr lang="en-US" dirty="0"/>
              <a:t> (h</a:t>
            </a:r>
            <a:r>
              <a:rPr lang="en-US" baseline="-25000" dirty="0"/>
              <a:t>2</a:t>
            </a:r>
            <a:r>
              <a:rPr lang="en-US" dirty="0"/>
              <a:t> is at least as big as h</a:t>
            </a:r>
            <a:r>
              <a:rPr lang="en-US" baseline="-25000" dirty="0"/>
              <a:t>1</a:t>
            </a:r>
            <a:r>
              <a:rPr lang="en-US" dirty="0"/>
              <a:t>)</a:t>
            </a:r>
            <a:endParaRPr lang="en-US" dirty="0">
              <a:sym typeface="Wingdings"/>
            </a:endParaRPr>
          </a:p>
          <a:p>
            <a:pPr>
              <a:lnSpc>
                <a:spcPct val="100000"/>
              </a:lnSpc>
              <a:spcBef>
                <a:spcPts val="0"/>
              </a:spcBef>
            </a:pPr>
            <a:r>
              <a:rPr lang="en-US" dirty="0">
                <a:sym typeface="Wingdings"/>
              </a:rPr>
              <a:t>A* would expand fewer nodes with h</a:t>
            </a:r>
            <a:r>
              <a:rPr lang="en-US" baseline="-25000" dirty="0">
                <a:sym typeface="Wingdings"/>
              </a:rPr>
              <a:t>2 </a:t>
            </a:r>
            <a:r>
              <a:rPr lang="en-US" dirty="0">
                <a:sym typeface="Wingdings"/>
              </a:rPr>
              <a:t>as it expands all nodes with h(n) &lt; C* - g(n)</a:t>
            </a:r>
            <a:endParaRPr lang="en-US" baseline="-25000" dirty="0">
              <a:sym typeface="Wingdings"/>
            </a:endParaRPr>
          </a:p>
          <a:p>
            <a:pPr>
              <a:lnSpc>
                <a:spcPct val="100000"/>
              </a:lnSpc>
              <a:spcBef>
                <a:spcPts val="0"/>
              </a:spcBef>
            </a:pPr>
            <a:r>
              <a:rPr lang="en-US" dirty="0">
                <a:sym typeface="Wingdings"/>
              </a:rPr>
              <a:t>Generally, better to use heuristics with higher values</a:t>
            </a:r>
            <a:endParaRPr lang="en-US" dirty="0"/>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327" y="1501502"/>
            <a:ext cx="8605346" cy="3764839"/>
          </a:xfrm>
          <a:prstGeom prst="rect">
            <a:avLst/>
          </a:prstGeom>
        </p:spPr>
      </p:pic>
    </p:spTree>
    <p:extLst>
      <p:ext uri="{BB962C8B-B14F-4D97-AF65-F5344CB8AC3E}">
        <p14:creationId xmlns:p14="http://schemas.microsoft.com/office/powerpoint/2010/main" val="38524461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Function – Selection Criteria</a:t>
            </a:r>
            <a:endParaRPr lang="en-IN" dirty="0"/>
          </a:p>
        </p:txBody>
      </p:sp>
      <p:sp>
        <p:nvSpPr>
          <p:cNvPr id="3" name="Text Placeholder 2"/>
          <p:cNvSpPr>
            <a:spLocks noGrp="1"/>
          </p:cNvSpPr>
          <p:nvPr>
            <p:ph type="body" sz="quarter" idx="13"/>
          </p:nvPr>
        </p:nvSpPr>
        <p:spPr/>
        <p:txBody>
          <a:bodyPr>
            <a:normAutofit/>
          </a:bodyPr>
          <a:lstStyle/>
          <a:p>
            <a:pPr marL="514350" indent="-514350">
              <a:lnSpc>
                <a:spcPct val="100000"/>
              </a:lnSpc>
              <a:spcBef>
                <a:spcPts val="0"/>
              </a:spcBef>
              <a:buNone/>
            </a:pPr>
            <a:r>
              <a:rPr lang="en-US" dirty="0"/>
              <a:t>2. Generating admissible heuristics from relaxed problems</a:t>
            </a:r>
          </a:p>
          <a:p>
            <a:pPr lvl="1">
              <a:lnSpc>
                <a:spcPct val="100000"/>
              </a:lnSpc>
              <a:spcBef>
                <a:spcPts val="0"/>
              </a:spcBef>
            </a:pPr>
            <a:r>
              <a:rPr lang="en-US" sz="1800" dirty="0"/>
              <a:t>A problem with fewer restrictions on the actions is relaxed problem</a:t>
            </a:r>
          </a:p>
          <a:p>
            <a:pPr lvl="1">
              <a:lnSpc>
                <a:spcPct val="100000"/>
              </a:lnSpc>
              <a:spcBef>
                <a:spcPts val="0"/>
              </a:spcBef>
            </a:pPr>
            <a:r>
              <a:rPr lang="en-US" sz="1800" dirty="0"/>
              <a:t>E.g., Straight line distance in our Arad to Bucharest path finding problem</a:t>
            </a:r>
          </a:p>
          <a:p>
            <a:pPr lvl="1">
              <a:lnSpc>
                <a:spcPct val="100000"/>
              </a:lnSpc>
              <a:spcBef>
                <a:spcPts val="0"/>
              </a:spcBef>
            </a:pPr>
            <a:endParaRPr lang="en-US" sz="1800" dirty="0"/>
          </a:p>
          <a:p>
            <a:pPr lvl="1">
              <a:lnSpc>
                <a:spcPct val="100000"/>
              </a:lnSpc>
              <a:spcBef>
                <a:spcPts val="0"/>
              </a:spcBef>
            </a:pPr>
            <a:r>
              <a:rPr lang="en-US" sz="1800" dirty="0"/>
              <a:t>As relaxed problem adds edges</a:t>
            </a:r>
          </a:p>
          <a:p>
            <a:pPr lvl="2">
              <a:lnSpc>
                <a:spcPct val="100000"/>
              </a:lnSpc>
              <a:spcBef>
                <a:spcPts val="0"/>
              </a:spcBef>
            </a:pPr>
            <a:r>
              <a:rPr lang="en-US" sz="1800" dirty="0"/>
              <a:t>Any optimal solution in original problem is also a solution in relaxed problem</a:t>
            </a:r>
          </a:p>
          <a:p>
            <a:pPr lvl="2">
              <a:lnSpc>
                <a:spcPct val="100000"/>
              </a:lnSpc>
              <a:spcBef>
                <a:spcPts val="0"/>
              </a:spcBef>
            </a:pPr>
            <a:r>
              <a:rPr lang="en-US" sz="1800" dirty="0"/>
              <a:t>However, relaxed problem can have shortcuts and hence better solutions</a:t>
            </a:r>
          </a:p>
          <a:p>
            <a:pPr lvl="2">
              <a:lnSpc>
                <a:spcPct val="100000"/>
              </a:lnSpc>
              <a:spcBef>
                <a:spcPts val="0"/>
              </a:spcBef>
            </a:pPr>
            <a:r>
              <a:rPr lang="en-US" sz="1800" dirty="0"/>
              <a:t>Therefore, Heuristic can be the optimal solution cost in the relaxed problem</a:t>
            </a:r>
          </a:p>
          <a:p>
            <a:pPr lvl="3">
              <a:lnSpc>
                <a:spcPct val="100000"/>
              </a:lnSpc>
              <a:spcBef>
                <a:spcPts val="0"/>
              </a:spcBef>
            </a:pPr>
            <a:r>
              <a:rPr lang="en-US" sz="1800" dirty="0"/>
              <a:t>Also it is Admissible as it doesn’t overestimate the original problem</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987024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Agents</a:t>
            </a:r>
            <a:endParaRPr lang="en-IN" dirty="0"/>
          </a:p>
        </p:txBody>
      </p:sp>
      <p:sp>
        <p:nvSpPr>
          <p:cNvPr id="3" name="Text Placeholder 2"/>
          <p:cNvSpPr>
            <a:spLocks noGrp="1"/>
          </p:cNvSpPr>
          <p:nvPr>
            <p:ph type="body" sz="quarter" idx="13"/>
          </p:nvPr>
        </p:nvSpPr>
        <p:spPr/>
        <p:txBody>
          <a:bodyPr/>
          <a:lstStyle/>
          <a:p>
            <a:r>
              <a:rPr lang="en-US" b="1" dirty="0"/>
              <a:t>Goal Formulation</a:t>
            </a:r>
          </a:p>
          <a:p>
            <a:pPr lvl="1"/>
            <a:r>
              <a:rPr lang="en-US" dirty="0"/>
              <a:t>Optimizes the agent’s objectives</a:t>
            </a:r>
          </a:p>
          <a:p>
            <a:pPr lvl="1"/>
            <a:r>
              <a:rPr lang="en-US" dirty="0"/>
              <a:t>Thereby, limits the actions that can be taken</a:t>
            </a:r>
          </a:p>
          <a:p>
            <a:pPr lvl="1"/>
            <a:endParaRPr lang="en-US" dirty="0"/>
          </a:p>
          <a:p>
            <a:pPr lvl="1"/>
            <a:endParaRPr lang="en-US"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10696039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Function – Selection Criteria</a:t>
            </a:r>
            <a:endParaRPr lang="en-IN" dirty="0"/>
          </a:p>
        </p:txBody>
      </p:sp>
      <p:sp>
        <p:nvSpPr>
          <p:cNvPr id="3" name="Text Placeholder 2"/>
          <p:cNvSpPr>
            <a:spLocks noGrp="1"/>
          </p:cNvSpPr>
          <p:nvPr>
            <p:ph type="body" sz="quarter" idx="13"/>
          </p:nvPr>
        </p:nvSpPr>
        <p:spPr/>
        <p:txBody>
          <a:bodyPr/>
          <a:lstStyle/>
          <a:p>
            <a:pPr marL="280988" indent="-266700">
              <a:lnSpc>
                <a:spcPct val="100000"/>
              </a:lnSpc>
              <a:spcBef>
                <a:spcPts val="0"/>
              </a:spcBef>
              <a:buNone/>
            </a:pPr>
            <a:r>
              <a:rPr lang="en-US" dirty="0"/>
              <a:t>3. Generating admissible heuristics from sub problems</a:t>
            </a:r>
          </a:p>
          <a:p>
            <a:pPr marL="280988" lvl="0" indent="-266700">
              <a:lnSpc>
                <a:spcPct val="100000"/>
              </a:lnSpc>
              <a:spcBef>
                <a:spcPts val="0"/>
              </a:spcBef>
              <a:buNone/>
              <a:defRPr/>
            </a:pPr>
            <a:endParaRPr lang="en-US" dirty="0"/>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168869"/>
            <a:ext cx="4368800" cy="2286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200" y="3168869"/>
            <a:ext cx="4546600" cy="2247900"/>
          </a:xfrm>
          <a:prstGeom prst="rect">
            <a:avLst/>
          </a:prstGeom>
        </p:spPr>
      </p:pic>
      <p:sp>
        <p:nvSpPr>
          <p:cNvPr id="7" name="TextBox 6"/>
          <p:cNvSpPr txBox="1"/>
          <p:nvPr/>
        </p:nvSpPr>
        <p:spPr>
          <a:xfrm>
            <a:off x="2743200" y="5722883"/>
            <a:ext cx="966931" cy="369332"/>
          </a:xfrm>
          <a:prstGeom prst="rect">
            <a:avLst/>
          </a:prstGeom>
          <a:noFill/>
        </p:spPr>
        <p:txBody>
          <a:bodyPr wrap="none" rtlCol="0">
            <a:spAutoFit/>
          </a:bodyPr>
          <a:lstStyle/>
          <a:p>
            <a:r>
              <a:rPr lang="en-US" dirty="0" smtClean="0"/>
              <a:t>8-puzzle</a:t>
            </a:r>
            <a:endParaRPr lang="en-US" dirty="0"/>
          </a:p>
        </p:txBody>
      </p:sp>
      <p:sp>
        <p:nvSpPr>
          <p:cNvPr id="8" name="TextBox 7"/>
          <p:cNvSpPr txBox="1"/>
          <p:nvPr/>
        </p:nvSpPr>
        <p:spPr>
          <a:xfrm>
            <a:off x="7980134" y="5722883"/>
            <a:ext cx="2200731" cy="369332"/>
          </a:xfrm>
          <a:prstGeom prst="rect">
            <a:avLst/>
          </a:prstGeom>
          <a:noFill/>
        </p:spPr>
        <p:txBody>
          <a:bodyPr wrap="none" rtlCol="0">
            <a:spAutoFit/>
          </a:bodyPr>
          <a:lstStyle/>
          <a:p>
            <a:r>
              <a:rPr lang="en-US" dirty="0" smtClean="0"/>
              <a:t>8-puzzle sub problem</a:t>
            </a:r>
            <a:endParaRPr lang="en-US" dirty="0"/>
          </a:p>
        </p:txBody>
      </p:sp>
    </p:spTree>
    <p:extLst>
      <p:ext uri="{BB962C8B-B14F-4D97-AF65-F5344CB8AC3E}">
        <p14:creationId xmlns:p14="http://schemas.microsoft.com/office/powerpoint/2010/main" val="4131965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Function – Selection Criteria</a:t>
            </a:r>
            <a:endParaRPr lang="en-IN" dirty="0"/>
          </a:p>
        </p:txBody>
      </p:sp>
      <p:sp>
        <p:nvSpPr>
          <p:cNvPr id="3" name="Text Placeholder 2"/>
          <p:cNvSpPr>
            <a:spLocks noGrp="1"/>
          </p:cNvSpPr>
          <p:nvPr>
            <p:ph type="body" sz="quarter" idx="13"/>
          </p:nvPr>
        </p:nvSpPr>
        <p:spPr/>
        <p:txBody>
          <a:bodyPr>
            <a:noAutofit/>
          </a:bodyPr>
          <a:lstStyle/>
          <a:p>
            <a:pPr marL="280988" indent="-266700">
              <a:lnSpc>
                <a:spcPct val="100000"/>
              </a:lnSpc>
              <a:spcBef>
                <a:spcPts val="0"/>
              </a:spcBef>
              <a:buNone/>
            </a:pPr>
            <a:r>
              <a:rPr lang="en-US" dirty="0"/>
              <a:t>3. Generating admissible heuristics from sub problems</a:t>
            </a:r>
          </a:p>
          <a:p>
            <a:pPr marL="471488" indent="-457200">
              <a:lnSpc>
                <a:spcPct val="100000"/>
              </a:lnSpc>
              <a:spcBef>
                <a:spcPts val="0"/>
              </a:spcBef>
            </a:pPr>
            <a:r>
              <a:rPr lang="en-US" dirty="0"/>
              <a:t>Create a Pattern Databases</a:t>
            </a:r>
          </a:p>
          <a:p>
            <a:pPr marL="928688" lvl="1" indent="-457200">
              <a:lnSpc>
                <a:spcPct val="100000"/>
              </a:lnSpc>
              <a:spcBef>
                <a:spcPts val="0"/>
              </a:spcBef>
            </a:pPr>
            <a:r>
              <a:rPr lang="en-US" sz="1800" dirty="0"/>
              <a:t>Store exact solution costs for every possible </a:t>
            </a:r>
            <a:r>
              <a:rPr lang="en-US" sz="1800" dirty="0" err="1"/>
              <a:t>subproblem</a:t>
            </a:r>
            <a:r>
              <a:rPr lang="en-US" sz="1800" dirty="0"/>
              <a:t> instance</a:t>
            </a:r>
          </a:p>
          <a:p>
            <a:pPr marL="928688" lvl="1" indent="-457200">
              <a:lnSpc>
                <a:spcPct val="100000"/>
              </a:lnSpc>
              <a:spcBef>
                <a:spcPts val="0"/>
              </a:spcBef>
            </a:pPr>
            <a:r>
              <a:rPr lang="en-US" sz="1800" dirty="0"/>
              <a:t>Every possible combination of four numbers</a:t>
            </a:r>
          </a:p>
          <a:p>
            <a:pPr marL="928688" lvl="1" indent="-457200">
              <a:lnSpc>
                <a:spcPct val="100000"/>
              </a:lnSpc>
              <a:spcBef>
                <a:spcPts val="0"/>
              </a:spcBef>
            </a:pPr>
            <a:r>
              <a:rPr lang="en-US" sz="1800" dirty="0"/>
              <a:t>Construct such Databases for other combinations like 5-6-7-8, 1-2-4-5, </a:t>
            </a:r>
            <a:r>
              <a:rPr lang="en-US" sz="1800" dirty="0" err="1"/>
              <a:t>etc</a:t>
            </a:r>
            <a:endParaRPr lang="en-US" sz="1800" dirty="0"/>
          </a:p>
          <a:p>
            <a:pPr marL="928688" lvl="1" indent="-457200">
              <a:lnSpc>
                <a:spcPct val="100000"/>
              </a:lnSpc>
              <a:spcBef>
                <a:spcPts val="0"/>
              </a:spcBef>
            </a:pPr>
            <a:endParaRPr lang="en-US" sz="1800" dirty="0"/>
          </a:p>
          <a:p>
            <a:pPr marL="471488" indent="-457200">
              <a:lnSpc>
                <a:spcPct val="100000"/>
              </a:lnSpc>
              <a:spcBef>
                <a:spcPts val="0"/>
              </a:spcBef>
            </a:pPr>
            <a:r>
              <a:rPr lang="en-US" dirty="0"/>
              <a:t>While doing search on complete state</a:t>
            </a:r>
          </a:p>
          <a:p>
            <a:pPr marL="928688" lvl="1" indent="-457200">
              <a:lnSpc>
                <a:spcPct val="100000"/>
              </a:lnSpc>
              <a:spcBef>
                <a:spcPts val="0"/>
              </a:spcBef>
            </a:pPr>
            <a:r>
              <a:rPr lang="en-US" sz="1800" dirty="0"/>
              <a:t>Look up corresponding </a:t>
            </a:r>
            <a:r>
              <a:rPr lang="en-US" sz="1800" dirty="0" err="1"/>
              <a:t>subproblem</a:t>
            </a:r>
            <a:r>
              <a:rPr lang="en-US" sz="1800" dirty="0"/>
              <a:t> configurations in database</a:t>
            </a:r>
          </a:p>
          <a:p>
            <a:pPr marL="928688" lvl="1" indent="-457200">
              <a:lnSpc>
                <a:spcPct val="100000"/>
              </a:lnSpc>
              <a:spcBef>
                <a:spcPts val="0"/>
              </a:spcBef>
            </a:pPr>
            <a:r>
              <a:rPr lang="en-US" sz="1800" dirty="0"/>
              <a:t>Add the solution costs to give Admissible Heuristic</a:t>
            </a:r>
          </a:p>
          <a:p>
            <a:pPr marL="928688" lvl="1" indent="-457200">
              <a:lnSpc>
                <a:spcPct val="100000"/>
              </a:lnSpc>
              <a:spcBef>
                <a:spcPts val="0"/>
              </a:spcBef>
            </a:pPr>
            <a:r>
              <a:rPr lang="en-US" sz="1800" dirty="0"/>
              <a:t>Number of nodes generated in 15-puzzle can be reduced by a factor of 1000</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22975620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 Function – Selection Criteria</a:t>
            </a:r>
            <a:endParaRPr lang="en-IN" dirty="0"/>
          </a:p>
        </p:txBody>
      </p:sp>
      <p:sp>
        <p:nvSpPr>
          <p:cNvPr id="3" name="Text Placeholder 2"/>
          <p:cNvSpPr>
            <a:spLocks noGrp="1"/>
          </p:cNvSpPr>
          <p:nvPr>
            <p:ph type="body" sz="quarter" idx="13"/>
          </p:nvPr>
        </p:nvSpPr>
        <p:spPr/>
        <p:txBody>
          <a:bodyPr>
            <a:noAutofit/>
          </a:bodyPr>
          <a:lstStyle/>
          <a:p>
            <a:pPr marL="514350" lvl="0" indent="-514350">
              <a:lnSpc>
                <a:spcPct val="100000"/>
              </a:lnSpc>
              <a:spcBef>
                <a:spcPts val="0"/>
              </a:spcBef>
              <a:buNone/>
              <a:defRPr/>
            </a:pPr>
            <a:r>
              <a:rPr lang="en-US" dirty="0"/>
              <a:t>4. Learning heuristics from experience</a:t>
            </a:r>
          </a:p>
          <a:p>
            <a:pPr>
              <a:lnSpc>
                <a:spcPct val="100000"/>
              </a:lnSpc>
              <a:spcBef>
                <a:spcPts val="0"/>
              </a:spcBef>
            </a:pPr>
            <a:r>
              <a:rPr lang="en-US" dirty="0"/>
              <a:t>While solving lots of variants of the same problem, e.g., 8-puzzle</a:t>
            </a:r>
          </a:p>
          <a:p>
            <a:pPr lvl="1">
              <a:lnSpc>
                <a:spcPct val="100000"/>
              </a:lnSpc>
              <a:spcBef>
                <a:spcPts val="0"/>
              </a:spcBef>
            </a:pPr>
            <a:r>
              <a:rPr lang="en-US" sz="1800" dirty="0"/>
              <a:t>Store features that might be predictive of solution cost from a given node n</a:t>
            </a:r>
          </a:p>
          <a:p>
            <a:pPr lvl="1">
              <a:lnSpc>
                <a:spcPct val="100000"/>
              </a:lnSpc>
              <a:spcBef>
                <a:spcPts val="0"/>
              </a:spcBef>
            </a:pPr>
            <a:r>
              <a:rPr lang="en-US" sz="1800" dirty="0"/>
              <a:t>E.g., x</a:t>
            </a:r>
            <a:r>
              <a:rPr lang="en-US" sz="1800" baseline="-25000" dirty="0"/>
              <a:t>1</a:t>
            </a:r>
            <a:r>
              <a:rPr lang="en-US" sz="1800" dirty="0"/>
              <a:t>(n) = “number of misplaced tiles”</a:t>
            </a:r>
          </a:p>
          <a:p>
            <a:pPr lvl="1">
              <a:lnSpc>
                <a:spcPct val="100000"/>
              </a:lnSpc>
              <a:spcBef>
                <a:spcPts val="0"/>
              </a:spcBef>
            </a:pPr>
            <a:r>
              <a:rPr lang="en-US" sz="1800" dirty="0"/>
              <a:t>E.g., x</a:t>
            </a:r>
            <a:r>
              <a:rPr lang="en-US" sz="1800" baseline="-25000" dirty="0"/>
              <a:t>2</a:t>
            </a:r>
            <a:r>
              <a:rPr lang="en-US" sz="1800" dirty="0"/>
              <a:t>(n) = “number of pairs of adjacent tiles that are not adjacent in goal state”</a:t>
            </a:r>
          </a:p>
          <a:p>
            <a:pPr lvl="1">
              <a:lnSpc>
                <a:spcPct val="100000"/>
              </a:lnSpc>
              <a:spcBef>
                <a:spcPts val="0"/>
              </a:spcBef>
            </a:pPr>
            <a:r>
              <a:rPr lang="en-US" sz="1800" dirty="0"/>
              <a:t>Store these values while solving each variant</a:t>
            </a:r>
          </a:p>
          <a:p>
            <a:pPr lvl="1">
              <a:lnSpc>
                <a:spcPct val="100000"/>
              </a:lnSpc>
              <a:spcBef>
                <a:spcPts val="0"/>
              </a:spcBef>
            </a:pPr>
            <a:endParaRPr lang="en-US" sz="1800" dirty="0"/>
          </a:p>
          <a:p>
            <a:pPr lvl="1">
              <a:lnSpc>
                <a:spcPct val="100000"/>
              </a:lnSpc>
              <a:spcBef>
                <a:spcPts val="0"/>
              </a:spcBef>
            </a:pPr>
            <a:r>
              <a:rPr lang="en-US" sz="1800" dirty="0"/>
              <a:t>How to combine x</a:t>
            </a:r>
            <a:r>
              <a:rPr lang="en-US" sz="1800" baseline="-25000" dirty="0"/>
              <a:t>1</a:t>
            </a:r>
            <a:r>
              <a:rPr lang="en-US" sz="1800" dirty="0"/>
              <a:t>(n) , x</a:t>
            </a:r>
            <a:r>
              <a:rPr lang="en-US" sz="1800" baseline="-25000" dirty="0"/>
              <a:t>2</a:t>
            </a:r>
            <a:r>
              <a:rPr lang="en-US" sz="1800" dirty="0"/>
              <a:t>(n) to predict h(n)</a:t>
            </a:r>
          </a:p>
          <a:p>
            <a:pPr lvl="2">
              <a:lnSpc>
                <a:spcPct val="100000"/>
              </a:lnSpc>
              <a:spcBef>
                <a:spcPts val="0"/>
              </a:spcBef>
            </a:pPr>
            <a:r>
              <a:rPr lang="en-US" sz="1800" dirty="0"/>
              <a:t>Linear Combination: h(n) = c</a:t>
            </a:r>
            <a:r>
              <a:rPr lang="en-US" sz="1800" baseline="-25000" dirty="0"/>
              <a:t>1</a:t>
            </a:r>
            <a:r>
              <a:rPr lang="en-US" sz="1800" dirty="0"/>
              <a:t> x</a:t>
            </a:r>
            <a:r>
              <a:rPr lang="en-US" sz="1800" baseline="-25000" dirty="0"/>
              <a:t>1</a:t>
            </a:r>
            <a:r>
              <a:rPr lang="en-US" sz="1800" dirty="0"/>
              <a:t>(n) + c</a:t>
            </a:r>
            <a:r>
              <a:rPr lang="en-US" sz="1800" baseline="-25000" dirty="0"/>
              <a:t>2</a:t>
            </a:r>
            <a:r>
              <a:rPr lang="en-US" sz="1800" dirty="0"/>
              <a:t> x</a:t>
            </a:r>
            <a:r>
              <a:rPr lang="en-US" sz="1800" baseline="-25000" dirty="0"/>
              <a:t>2</a:t>
            </a:r>
            <a:r>
              <a:rPr lang="en-US" sz="1800" dirty="0"/>
              <a:t>(n)</a:t>
            </a:r>
          </a:p>
          <a:p>
            <a:pPr lvl="2">
              <a:lnSpc>
                <a:spcPct val="100000"/>
              </a:lnSpc>
              <a:spcBef>
                <a:spcPts val="0"/>
              </a:spcBef>
            </a:pPr>
            <a:r>
              <a:rPr lang="en-US" sz="1800" dirty="0"/>
              <a:t>Can be neural nets, decision trees</a:t>
            </a:r>
          </a:p>
          <a:p>
            <a:pPr lvl="1">
              <a:lnSpc>
                <a:spcPct val="100000"/>
              </a:lnSpc>
              <a:spcBef>
                <a:spcPts val="0"/>
              </a:spcBef>
            </a:pPr>
            <a:r>
              <a:rPr lang="en-US" sz="1800" dirty="0"/>
              <a:t>However, such h(n) is not guaranteed to be admissible or consistent</a:t>
            </a:r>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34427581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Solving Agents</a:t>
            </a:r>
            <a:endParaRPr lang="en-IN" dirty="0"/>
          </a:p>
        </p:txBody>
      </p:sp>
      <p:sp>
        <p:nvSpPr>
          <p:cNvPr id="3" name="Text Placeholder 2"/>
          <p:cNvSpPr>
            <a:spLocks noGrp="1"/>
          </p:cNvSpPr>
          <p:nvPr>
            <p:ph type="body" sz="quarter" idx="13"/>
          </p:nvPr>
        </p:nvSpPr>
        <p:spPr/>
        <p:txBody>
          <a:bodyPr>
            <a:noAutofit/>
          </a:bodyPr>
          <a:lstStyle/>
          <a:p>
            <a:r>
              <a:rPr lang="en-US" dirty="0"/>
              <a:t>In order to reach the Goal – Bucharest</a:t>
            </a:r>
          </a:p>
          <a:p>
            <a:r>
              <a:rPr lang="en-US" dirty="0"/>
              <a:t>Several States and Actions are possible</a:t>
            </a:r>
          </a:p>
          <a:p>
            <a:pPr lvl="1"/>
            <a:r>
              <a:rPr lang="en-US" sz="1800" dirty="0"/>
              <a:t>Agent can drive to airport or can hire a taxi or take a bus</a:t>
            </a:r>
          </a:p>
          <a:p>
            <a:pPr lvl="1"/>
            <a:r>
              <a:rPr lang="en-US" sz="1800" dirty="0"/>
              <a:t>Agent can take a detour to another city and board a flight to Bucharest</a:t>
            </a:r>
          </a:p>
          <a:p>
            <a:pPr lvl="1"/>
            <a:endParaRPr lang="en-US" sz="1800" dirty="0"/>
          </a:p>
          <a:p>
            <a:endParaRPr lang="en-US" dirty="0"/>
          </a:p>
          <a:p>
            <a:r>
              <a:rPr lang="en-US" b="1" dirty="0"/>
              <a:t>Problem Formulation</a:t>
            </a:r>
            <a:r>
              <a:rPr lang="en-US" dirty="0"/>
              <a:t>: Process of deciding what actions and states to consider, given a goal</a:t>
            </a:r>
          </a:p>
          <a:p>
            <a:pPr lvl="1"/>
            <a:endParaRPr lang="en-US" sz="1800" dirty="0"/>
          </a:p>
          <a:p>
            <a:pPr lvl="1"/>
            <a:endParaRPr lang="en-US" sz="1800" dirty="0"/>
          </a:p>
          <a:p>
            <a:pPr marL="457200" lvl="1" indent="0">
              <a:buNone/>
            </a:pPr>
            <a:endParaRPr lang="en-US" sz="1800" dirty="0"/>
          </a:p>
          <a:p>
            <a:endParaRPr lang="en-IN" dirty="0"/>
          </a:p>
        </p:txBody>
      </p:sp>
      <p:sp>
        <p:nvSpPr>
          <p:cNvPr id="4" name="Text Placeholder 3"/>
          <p:cNvSpPr>
            <a:spLocks noGrp="1"/>
          </p:cNvSpPr>
          <p:nvPr>
            <p:ph type="body" sz="quarter" idx="14"/>
          </p:nvPr>
        </p:nvSpPr>
        <p:spPr/>
        <p:txBody>
          <a:bodyPr/>
          <a:lstStyle/>
          <a:p>
            <a:endParaRPr lang="en-IN"/>
          </a:p>
        </p:txBody>
      </p:sp>
    </p:spTree>
    <p:extLst>
      <p:ext uri="{BB962C8B-B14F-4D97-AF65-F5344CB8AC3E}">
        <p14:creationId xmlns:p14="http://schemas.microsoft.com/office/powerpoint/2010/main" val="8625364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1652</TotalTime>
  <Words>3479</Words>
  <Application>Microsoft Office PowerPoint</Application>
  <PresentationFormat>Widescreen</PresentationFormat>
  <Paragraphs>631</Paragraphs>
  <Slides>83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Arial</vt:lpstr>
      <vt:lpstr>Calibri</vt:lpstr>
      <vt:lpstr>Calibri Light</vt:lpstr>
      <vt:lpstr>Cambria Math</vt:lpstr>
      <vt:lpstr>Helvetica</vt:lpstr>
      <vt:lpstr>Helvetica Light</vt:lpstr>
      <vt:lpstr>Wingdings</vt:lpstr>
      <vt:lpstr>Office Theme</vt:lpstr>
      <vt:lpstr>Artificial Intelligence: Search Strategies</vt:lpstr>
      <vt:lpstr>Agent Architecture Recap</vt:lpstr>
      <vt:lpstr>Agent Architecture Recap</vt:lpstr>
      <vt:lpstr>Agent Architecture Recap</vt:lpstr>
      <vt:lpstr>Problem Solving Agents</vt:lpstr>
      <vt:lpstr>Problem Solving Agents</vt:lpstr>
      <vt:lpstr>Problem Solving Agents</vt:lpstr>
      <vt:lpstr>Problem Solving Agents</vt:lpstr>
      <vt:lpstr>Problem Solving Agents</vt:lpstr>
      <vt:lpstr>Problem Solving Agents</vt:lpstr>
      <vt:lpstr>Problem Solving Agents</vt:lpstr>
      <vt:lpstr>Problem Solving Agents</vt:lpstr>
      <vt:lpstr>Problem Solving Agents – Formulate</vt:lpstr>
      <vt:lpstr>Problem Solving Agents – Formulate</vt:lpstr>
      <vt:lpstr>Formulate - Examples</vt:lpstr>
      <vt:lpstr>Formulate – Toy Problem Example</vt:lpstr>
      <vt:lpstr>Formulate – Toy Problem Example</vt:lpstr>
      <vt:lpstr>Formulate – Toy Problem Example</vt:lpstr>
      <vt:lpstr>Formulate – Toy Problem Example</vt:lpstr>
      <vt:lpstr>Formulate – Toy Problem Example</vt:lpstr>
      <vt:lpstr>Formulate – Real World Example</vt:lpstr>
      <vt:lpstr>Formulate – Real World Example</vt:lpstr>
      <vt:lpstr>Formulate – Real World Examples</vt:lpstr>
      <vt:lpstr>Formulate – Real World Example</vt:lpstr>
      <vt:lpstr>Formulate – Real World Example</vt:lpstr>
      <vt:lpstr>Searching for Solutions</vt:lpstr>
      <vt:lpstr>Searching for Solutions</vt:lpstr>
      <vt:lpstr>Tree Search Algorithm</vt:lpstr>
      <vt:lpstr>Tree Search Algorithm</vt:lpstr>
      <vt:lpstr>Tree Search Algorithm</vt:lpstr>
      <vt:lpstr>Graph Search Algorithm</vt:lpstr>
      <vt:lpstr>Graph Search Algorithm</vt:lpstr>
      <vt:lpstr>Graph Search Algorithm</vt:lpstr>
      <vt:lpstr>Graph Search Algorithm</vt:lpstr>
      <vt:lpstr>Infrastructure for Search Algorithms</vt:lpstr>
      <vt:lpstr>Infrastructure for Search Algorithms</vt:lpstr>
      <vt:lpstr>Measuring Search Algorithm Performance</vt:lpstr>
      <vt:lpstr>Measuring Search Algorithm Performance</vt:lpstr>
      <vt:lpstr>Measuring Search Algorithm Performance</vt:lpstr>
      <vt:lpstr>Search Algorithms</vt:lpstr>
      <vt:lpstr>Uninformed Search Algorithms</vt:lpstr>
      <vt:lpstr>Breadth First Search (BFS)</vt:lpstr>
      <vt:lpstr>Breadth First Search</vt:lpstr>
      <vt:lpstr>Breadth First Search – Evaluation</vt:lpstr>
      <vt:lpstr>Breadth First Search – Evaluation</vt:lpstr>
      <vt:lpstr>Uniform Cost Search</vt:lpstr>
      <vt:lpstr>Uniform Cost Search</vt:lpstr>
      <vt:lpstr>Uniform Cost Search</vt:lpstr>
      <vt:lpstr>Uniform Cost Search</vt:lpstr>
      <vt:lpstr>Uniform Cost Search</vt:lpstr>
      <vt:lpstr>Uniform Cost Search</vt:lpstr>
      <vt:lpstr>Uniform Cost Search – Evaluation</vt:lpstr>
      <vt:lpstr>Depth First Search (DFS)</vt:lpstr>
      <vt:lpstr>DFS</vt:lpstr>
      <vt:lpstr>DFS - Evaluation</vt:lpstr>
      <vt:lpstr>Depth Limited Search (DLS)</vt:lpstr>
      <vt:lpstr>Iterative Deepening Depth First Search (IDS)</vt:lpstr>
      <vt:lpstr>Iterative Deepening Depth First Search (IDS)</vt:lpstr>
      <vt:lpstr>IDS</vt:lpstr>
      <vt:lpstr>Informed (Heuristic) Search Strategies</vt:lpstr>
      <vt:lpstr>Informed (Heuristic) Search Strategies</vt:lpstr>
      <vt:lpstr>Informed (Heuristic) Search Strategies</vt:lpstr>
      <vt:lpstr>Informed (Heuristic) Search Strategies</vt:lpstr>
      <vt:lpstr>Greedy Best First Search</vt:lpstr>
      <vt:lpstr>Greedy Best First</vt:lpstr>
      <vt:lpstr>Greedy Best First Search</vt:lpstr>
      <vt:lpstr>A* Search</vt:lpstr>
      <vt:lpstr>A* Search</vt:lpstr>
      <vt:lpstr>A* Search</vt:lpstr>
      <vt:lpstr>A* Search</vt:lpstr>
      <vt:lpstr>A* Search</vt:lpstr>
      <vt:lpstr>A* Search</vt:lpstr>
      <vt:lpstr>A* Search</vt:lpstr>
      <vt:lpstr>Heuristic Function</vt:lpstr>
      <vt:lpstr>Heuristic Function – Selection Criteria</vt:lpstr>
      <vt:lpstr>Heuristic Function – Selection Criteria</vt:lpstr>
      <vt:lpstr>Heuristic Function – Selection Criteria</vt:lpstr>
      <vt:lpstr>Heuristic Function – Selection Criteria</vt:lpstr>
      <vt:lpstr>Heuristic Function – Selection Criteria</vt:lpstr>
      <vt:lpstr>Heuristic Function – Selection Criteria</vt:lpstr>
      <vt:lpstr>Heuristic Function – Selection Criteria</vt:lpstr>
      <vt:lpstr>Heuristic Function – Selection Criteria</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Clarance Suman Vissakodeti</cp:lastModifiedBy>
  <cp:revision>201</cp:revision>
  <dcterms:created xsi:type="dcterms:W3CDTF">2018-10-16T06:13:57Z</dcterms:created>
  <dcterms:modified xsi:type="dcterms:W3CDTF">2018-12-20T07:19:26Z</dcterms:modified>
</cp:coreProperties>
</file>